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Lobster"/>
      <p:regular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Merriweather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Merriweather-bold.fntdata"/><Relationship Id="rId63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66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65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e50094d28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e50094d2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d4e6ccf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d4e6ccf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d4e6ccff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d4e6ccff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b8ebe26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b8ebe26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d4e6ccff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d4e6ccff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d4e6ccff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d4e6ccff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e50094d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e50094d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d4e6ccff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d4e6ccff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b8ebe267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b8ebe267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d4e6ccff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d4e6ccff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d4e6ccff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d4e6ccff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d4e6ccff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d4e6ccff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f49414f5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f49414f5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d4e6ccff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d4e6ccff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f078f848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f078f848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d4e6ccff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d4e6ccff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eb8ebe267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eb8ebe267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e96ef9c3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e96ef9c3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e96ef9c3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9e96ef9c3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d4e6ccff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d4e6ccff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f49414f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f49414f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4e6ccfff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4e6ccfff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d4e6ccff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9d4e6ccff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9e50094d2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9e50094d2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d4e6ccff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9d4e6ccff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d4e6ccff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9d4e6ccff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9d4e6ccfff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9d4e6ccfff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d4e6ccff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9d4e6ccff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e50094d2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9e50094d2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d4e6ccff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d4e6ccff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e96ef9c3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9e96ef9c3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e50094d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e50094d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e50094d2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e50094d2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eb8ebe26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eb8ebe26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e50094d2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9e50094d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9e50094d2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9e50094d2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9e50094d2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9e50094d2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9e50094d2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9e50094d2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e50094d2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e50094d2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eb8ebe26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eb8ebe26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d4e6ccf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9d4e6ccf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9e50094d28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9e50094d2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d4e6ccff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d4e6ccff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d4e6ccff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d4e6ccff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4e6ccff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4e6ccff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d4e6ccfff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d4e6ccff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d4e6ccff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d4e6ccff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5" Type="http://schemas.openxmlformats.org/officeDocument/2006/relationships/image" Target="../media/image25.jpg"/><Relationship Id="rId6" Type="http://schemas.openxmlformats.org/officeDocument/2006/relationships/image" Target="../media/image40.jp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33.jp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gif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1.gif"/><Relationship Id="rId4" Type="http://schemas.openxmlformats.org/officeDocument/2006/relationships/image" Target="../media/image93.gif"/><Relationship Id="rId5" Type="http://schemas.openxmlformats.org/officeDocument/2006/relationships/image" Target="../media/image41.png"/><Relationship Id="rId6" Type="http://schemas.openxmlformats.org/officeDocument/2006/relationships/image" Target="../media/image53.gif"/><Relationship Id="rId7" Type="http://schemas.openxmlformats.org/officeDocument/2006/relationships/image" Target="../media/image52.gif"/><Relationship Id="rId8" Type="http://schemas.openxmlformats.org/officeDocument/2006/relationships/image" Target="../media/image6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jpg"/><Relationship Id="rId4" Type="http://schemas.openxmlformats.org/officeDocument/2006/relationships/image" Target="../media/image44.jpg"/><Relationship Id="rId5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56.png"/><Relationship Id="rId6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87.png"/><Relationship Id="rId6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Relationship Id="rId6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1.jpg"/><Relationship Id="rId4" Type="http://schemas.openxmlformats.org/officeDocument/2006/relationships/image" Target="../media/image7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png"/><Relationship Id="rId4" Type="http://schemas.openxmlformats.org/officeDocument/2006/relationships/image" Target="../media/image8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5.png"/><Relationship Id="rId4" Type="http://schemas.openxmlformats.org/officeDocument/2006/relationships/image" Target="../media/image7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jpg"/><Relationship Id="rId4" Type="http://schemas.openxmlformats.org/officeDocument/2006/relationships/image" Target="../media/image76.png"/><Relationship Id="rId5" Type="http://schemas.openxmlformats.org/officeDocument/2006/relationships/image" Target="../media/image7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jpg"/><Relationship Id="rId4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Relationship Id="rId4" Type="http://schemas.openxmlformats.org/officeDocument/2006/relationships/image" Target="../media/image7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Relationship Id="rId4" Type="http://schemas.openxmlformats.org/officeDocument/2006/relationships/image" Target="../media/image8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0.jpg"/><Relationship Id="rId4" Type="http://schemas.openxmlformats.org/officeDocument/2006/relationships/image" Target="../media/image8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Jiakui/awesome-gcn" TargetMode="External"/><Relationship Id="rId4" Type="http://schemas.openxmlformats.org/officeDocument/2006/relationships/hyperlink" Target="https://antonsruberts.github.io/graph/gcn/" TargetMode="External"/><Relationship Id="rId5" Type="http://schemas.openxmlformats.org/officeDocument/2006/relationships/hyperlink" Target="https://ieeexplore.ieee.org/ielaam/5962385/9312808/9046288-aam.pdf" TargetMode="External"/><Relationship Id="rId6" Type="http://schemas.openxmlformats.org/officeDocument/2006/relationships/hyperlink" Target="https://distill.pub/2021/gnn-intro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1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7" Type="http://schemas.openxmlformats.org/officeDocument/2006/relationships/image" Target="../media/image12.png"/><Relationship Id="rId8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9.jpg"/><Relationship Id="rId5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207300"/>
            <a:ext cx="8520600" cy="9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/>
              <a:t>Graph Convolutional Networks (GCNs)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Introduction to GCNs</a:t>
            </a:r>
            <a:endParaRPr sz="24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421800" y="4000950"/>
            <a:ext cx="23004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Ikne Omar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01.12.2023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301" y="377877"/>
            <a:ext cx="1410324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9100" y="4657725"/>
            <a:ext cx="411950" cy="4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</a:rPr>
              <a:t>2.  Fundamentals of Graph Structure</a:t>
            </a:r>
            <a:endParaRPr b="1" sz="24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Graphs: Back to basics 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017725"/>
            <a:ext cx="6210600" cy="39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What is a graph ? 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 graph </a:t>
            </a:r>
            <a:r>
              <a:rPr i="1" lang="en" sz="1200">
                <a:solidFill>
                  <a:schemeClr val="dk1"/>
                </a:solidFill>
              </a:rPr>
              <a:t>G=(V, E) </a:t>
            </a:r>
            <a:r>
              <a:rPr lang="en" sz="1200">
                <a:solidFill>
                  <a:schemeClr val="dk1"/>
                </a:solidFill>
              </a:rPr>
              <a:t>is a set of points, called </a:t>
            </a:r>
            <a:r>
              <a:rPr b="1" lang="en" sz="1200">
                <a:solidFill>
                  <a:schemeClr val="dk1"/>
                </a:solidFill>
              </a:rPr>
              <a:t>nodes</a:t>
            </a:r>
            <a:r>
              <a:rPr lang="en" sz="1200">
                <a:solidFill>
                  <a:schemeClr val="dk1"/>
                </a:solidFill>
              </a:rPr>
              <a:t> or </a:t>
            </a:r>
            <a:r>
              <a:rPr b="1" lang="en" sz="1200">
                <a:solidFill>
                  <a:schemeClr val="dk1"/>
                </a:solidFill>
              </a:rPr>
              <a:t>vertices (V)</a:t>
            </a:r>
            <a:r>
              <a:rPr lang="en" sz="1200">
                <a:solidFill>
                  <a:schemeClr val="dk1"/>
                </a:solidFill>
              </a:rPr>
              <a:t>, which are interconnected by a set of lines called </a:t>
            </a:r>
            <a:r>
              <a:rPr b="1" lang="en" sz="1200">
                <a:solidFill>
                  <a:schemeClr val="dk1"/>
                </a:solidFill>
              </a:rPr>
              <a:t>edges (E)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Directed / Undirected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Weighted / Unweighted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What is an adjacency matrix ?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adjacency matrix, also called the connection matrix, is a matrix containing rows and columns which is used to represent a graph connections, with 0 or 1 in the position of (</a:t>
            </a:r>
            <a:r>
              <a:rPr i="1" lang="en" sz="1200">
                <a:solidFill>
                  <a:schemeClr val="dk1"/>
                </a:solidFill>
              </a:rPr>
              <a:t>vi</a:t>
            </a:r>
            <a:r>
              <a:rPr lang="en" sz="1200">
                <a:solidFill>
                  <a:schemeClr val="dk1"/>
                </a:solidFill>
              </a:rPr>
              <a:t> , </a:t>
            </a:r>
            <a:r>
              <a:rPr i="1" lang="en" sz="1200">
                <a:solidFill>
                  <a:schemeClr val="dk1"/>
                </a:solidFill>
              </a:rPr>
              <a:t>vj</a:t>
            </a:r>
            <a:r>
              <a:rPr lang="en" sz="1200">
                <a:solidFill>
                  <a:schemeClr val="dk1"/>
                </a:solidFill>
              </a:rPr>
              <a:t>) according to the condition whether </a:t>
            </a:r>
            <a:r>
              <a:rPr i="1" lang="en" sz="1200">
                <a:solidFill>
                  <a:schemeClr val="dk1"/>
                </a:solidFill>
              </a:rPr>
              <a:t>vi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i="1" lang="en" sz="1200">
                <a:solidFill>
                  <a:schemeClr val="dk1"/>
                </a:solidFill>
              </a:rPr>
              <a:t>vj</a:t>
            </a:r>
            <a:r>
              <a:rPr lang="en" sz="1200">
                <a:solidFill>
                  <a:schemeClr val="dk1"/>
                </a:solidFill>
              </a:rPr>
              <a:t> are adjacent or not.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0" l="0" r="58675" t="0"/>
          <a:stretch/>
        </p:blipFill>
        <p:spPr>
          <a:xfrm>
            <a:off x="6622250" y="1464425"/>
            <a:ext cx="1764500" cy="16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57783" r="892" t="0"/>
          <a:stretch/>
        </p:blipFill>
        <p:spPr>
          <a:xfrm>
            <a:off x="6622250" y="3288450"/>
            <a:ext cx="1764500" cy="166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300" y="2031200"/>
            <a:ext cx="1809800" cy="4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Graphs: Back to basics 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47425" y="1017725"/>
            <a:ext cx="24459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Und</a:t>
            </a:r>
            <a:r>
              <a:rPr b="1" lang="en" sz="4800">
                <a:solidFill>
                  <a:schemeClr val="dk1"/>
                </a:solidFill>
              </a:rPr>
              <a:t>irected (unweighted)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6131950" y="1017725"/>
            <a:ext cx="25290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W</a:t>
            </a:r>
            <a:r>
              <a:rPr b="1" lang="en" sz="1200">
                <a:solidFill>
                  <a:schemeClr val="dk1"/>
                </a:solidFill>
              </a:rPr>
              <a:t>eighted (undirected)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405000" y="1017725"/>
            <a:ext cx="23340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4800">
                <a:solidFill>
                  <a:schemeClr val="dk1"/>
                </a:solidFill>
              </a:rPr>
              <a:t>D</a:t>
            </a:r>
            <a:r>
              <a:rPr b="1" lang="en" sz="4800">
                <a:solidFill>
                  <a:schemeClr val="dk1"/>
                </a:solidFill>
              </a:rPr>
              <a:t>irected (unweighted)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 rotWithShape="1">
          <a:blip r:embed="rId3">
            <a:alphaModFix/>
          </a:blip>
          <a:srcRect b="7389" l="1751" r="74026" t="10509"/>
          <a:stretch/>
        </p:blipFill>
        <p:spPr>
          <a:xfrm>
            <a:off x="831649" y="1393025"/>
            <a:ext cx="147745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5213" l="36113" r="39664" t="10283"/>
          <a:stretch/>
        </p:blipFill>
        <p:spPr>
          <a:xfrm>
            <a:off x="3833275" y="1347775"/>
            <a:ext cx="1477450" cy="31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5019" l="68789" r="6988" t="10478"/>
          <a:stretch/>
        </p:blipFill>
        <p:spPr>
          <a:xfrm>
            <a:off x="6657725" y="1347775"/>
            <a:ext cx="1477450" cy="31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D85C6"/>
                </a:solidFill>
              </a:rPr>
              <a:t>Graphs: Back to basics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47425" y="789125"/>
            <a:ext cx="35463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Self-loops:</a:t>
            </a:r>
            <a:r>
              <a:rPr lang="en" sz="4800">
                <a:solidFill>
                  <a:schemeClr val="dk1"/>
                </a:solidFill>
              </a:rPr>
              <a:t> Incorporating Node Information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9" name="Google Shape;169;p25"/>
          <p:cNvGrpSpPr/>
          <p:nvPr/>
        </p:nvGrpSpPr>
        <p:grpSpPr>
          <a:xfrm>
            <a:off x="1876438" y="1250150"/>
            <a:ext cx="5391125" cy="3468050"/>
            <a:chOff x="1876438" y="1402550"/>
            <a:chExt cx="5391125" cy="3468050"/>
          </a:xfrm>
        </p:grpSpPr>
        <p:sp>
          <p:nvSpPr>
            <p:cNvPr id="170" name="Google Shape;170;p25"/>
            <p:cNvSpPr/>
            <p:nvPr/>
          </p:nvSpPr>
          <p:spPr>
            <a:xfrm>
              <a:off x="1876513" y="1402550"/>
              <a:ext cx="5391000" cy="3384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1" name="Google Shape;17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6438" y="3153142"/>
              <a:ext cx="5391125" cy="1717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76451" y="1478750"/>
              <a:ext cx="1403905" cy="1717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25550" y="1453013"/>
              <a:ext cx="1403900" cy="1768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5"/>
            <p:cNvPicPr preferRelativeResize="0"/>
            <p:nvPr/>
          </p:nvPicPr>
          <p:blipFill rotWithShape="1">
            <a:blip r:embed="rId3">
              <a:alphaModFix/>
            </a:blip>
            <a:srcRect b="0" l="25485" r="60733" t="0"/>
            <a:stretch/>
          </p:blipFill>
          <p:spPr>
            <a:xfrm>
              <a:off x="3250400" y="1478750"/>
              <a:ext cx="742950" cy="171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 rotWithShape="1">
            <a:blip r:embed="rId3">
              <a:alphaModFix/>
            </a:blip>
            <a:srcRect b="0" l="60469" r="29592" t="0"/>
            <a:stretch/>
          </p:blipFill>
          <p:spPr>
            <a:xfrm>
              <a:off x="5100650" y="1453025"/>
              <a:ext cx="535775" cy="1717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5"/>
            <p:cNvPicPr preferRelativeResize="0"/>
            <p:nvPr/>
          </p:nvPicPr>
          <p:blipFill rotWithShape="1">
            <a:blip r:embed="rId5">
              <a:alphaModFix/>
            </a:blip>
            <a:srcRect b="63571" l="12209" r="64516" t="18606"/>
            <a:stretch/>
          </p:blipFill>
          <p:spPr>
            <a:xfrm>
              <a:off x="4164225" y="1999550"/>
              <a:ext cx="593525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5"/>
            <p:cNvSpPr/>
            <p:nvPr/>
          </p:nvSpPr>
          <p:spPr>
            <a:xfrm>
              <a:off x="4521950" y="2350150"/>
              <a:ext cx="235800" cy="171600"/>
            </a:xfrm>
            <a:prstGeom prst="rect">
              <a:avLst/>
            </a:prstGeom>
            <a:solidFill>
              <a:srgbClr val="6492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Graphs: Graph Data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878450" y="1017725"/>
            <a:ext cx="28173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Edges: </a:t>
            </a:r>
            <a:r>
              <a:rPr lang="en" sz="4800">
                <a:solidFill>
                  <a:schemeClr val="dk1"/>
                </a:solidFill>
              </a:rPr>
              <a:t>Adjacency Matrix (A)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17880" l="3423" r="53943" t="13134"/>
          <a:stretch/>
        </p:blipFill>
        <p:spPr>
          <a:xfrm>
            <a:off x="5708925" y="1393013"/>
            <a:ext cx="1628800" cy="169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3">
            <a:alphaModFix/>
          </a:blip>
          <a:srcRect b="19867" l="49807" r="5002" t="11147"/>
          <a:stretch/>
        </p:blipFill>
        <p:spPr>
          <a:xfrm>
            <a:off x="1271438" y="1478325"/>
            <a:ext cx="1726525" cy="16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5114675" y="1017725"/>
            <a:ext cx="28173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Nodes</a:t>
            </a:r>
            <a:r>
              <a:rPr b="1" lang="en" sz="4800">
                <a:solidFill>
                  <a:schemeClr val="dk1"/>
                </a:solidFill>
              </a:rPr>
              <a:t>: </a:t>
            </a:r>
            <a:r>
              <a:rPr lang="en" sz="4800">
                <a:solidFill>
                  <a:schemeClr val="dk1"/>
                </a:solidFill>
              </a:rPr>
              <a:t>Node Feature Matrix (X)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238" y="3433900"/>
            <a:ext cx="2924175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3613" y="3438663"/>
            <a:ext cx="216217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7931975" y="3395588"/>
            <a:ext cx="985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1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2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3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4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5</a:t>
            </a:r>
            <a:endParaRPr sz="11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</a:rPr>
              <a:t>6</a:t>
            </a:r>
            <a:endParaRPr sz="1100">
              <a:solidFill>
                <a:srgbClr val="FF0000"/>
              </a:solidFill>
            </a:endParaRPr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1053625" y="4596200"/>
            <a:ext cx="21621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A: shape(6, 6)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5061250" y="4557850"/>
            <a:ext cx="29241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X</a:t>
            </a:r>
            <a:r>
              <a:rPr lang="en" sz="4000"/>
              <a:t>: shape(6, 4)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Graphs: Frameworks &amp; utils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25" y="712925"/>
            <a:ext cx="1794877" cy="40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00" y="1266700"/>
            <a:ext cx="2561125" cy="18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0257" y="712925"/>
            <a:ext cx="1409268" cy="4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-45250" y="3236675"/>
            <a:ext cx="350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Store and mutate graphs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Predefined graph algorithms: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Shortest path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Dijkstra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Clustering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 sz="1200">
                <a:solidFill>
                  <a:schemeClr val="dk2"/>
                </a:solidFill>
              </a:rPr>
              <a:t>Centrality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Network analysis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Visualization tools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633675" y="3189250"/>
            <a:ext cx="4478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An extension library for pyTorch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Top-rated papers use it for implementation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Long list of ready-to-use methods and algos: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i="1" lang="en" sz="1200">
                <a:solidFill>
                  <a:schemeClr val="dk2"/>
                </a:solidFill>
              </a:rPr>
              <a:t>TransformerConf (2020)</a:t>
            </a:r>
            <a:endParaRPr i="1"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i="1" lang="en" sz="1200">
                <a:solidFill>
                  <a:schemeClr val="dk2"/>
                </a:solidFill>
              </a:rPr>
              <a:t>GCN2Conv (2020)</a:t>
            </a:r>
            <a:endParaRPr i="1"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i="1" lang="en" sz="1200">
                <a:solidFill>
                  <a:schemeClr val="dk2"/>
                </a:solidFill>
              </a:rPr>
              <a:t>DeeperGCN (2020)</a:t>
            </a:r>
            <a:endParaRPr i="1" sz="1200">
              <a:solidFill>
                <a:schemeClr val="dk2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i="1" lang="en" sz="1200">
                <a:solidFill>
                  <a:schemeClr val="dk2"/>
                </a:solidFill>
              </a:rPr>
              <a:t>…</a:t>
            </a:r>
            <a:endParaRPr i="1" sz="1200">
              <a:solidFill>
                <a:schemeClr val="dk2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6">
            <a:alphaModFix/>
          </a:blip>
          <a:srcRect b="10432" l="14067" r="42912" t="59466"/>
          <a:stretch/>
        </p:blipFill>
        <p:spPr>
          <a:xfrm>
            <a:off x="2750448" y="1266700"/>
            <a:ext cx="3608873" cy="1893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7056" y="712924"/>
            <a:ext cx="1556844" cy="40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6229350" y="3236675"/>
            <a:ext cx="288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Building Deep Learning models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Great tutorials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Generative graphs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Very useful for research and advanced tasks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Supports pyTorch and TensorFlow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5550" y="1286022"/>
            <a:ext cx="2650200" cy="185514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</a:rPr>
              <a:t>3.  From CNNs to GCNs</a:t>
            </a:r>
            <a:endParaRPr b="1" sz="24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Image/Sequence </a:t>
            </a:r>
            <a:r>
              <a:rPr b="1" lang="en" sz="1800">
                <a:solidFill>
                  <a:srgbClr val="E06666"/>
                </a:solidFill>
              </a:rPr>
              <a:t>vs.</a:t>
            </a:r>
            <a:r>
              <a:rPr b="1" lang="en" sz="1800">
                <a:solidFill>
                  <a:srgbClr val="3D85C6"/>
                </a:solidFill>
              </a:rPr>
              <a:t> Graph Data 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 rotWithShape="1">
          <a:blip r:embed="rId3">
            <a:alphaModFix/>
          </a:blip>
          <a:srcRect b="5782" l="11214" r="8625" t="6336"/>
          <a:stretch/>
        </p:blipFill>
        <p:spPr>
          <a:xfrm>
            <a:off x="2743725" y="915375"/>
            <a:ext cx="2950901" cy="18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14" y="915375"/>
            <a:ext cx="1967562" cy="1823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9"/>
          <p:cNvGrpSpPr/>
          <p:nvPr/>
        </p:nvGrpSpPr>
        <p:grpSpPr>
          <a:xfrm>
            <a:off x="5920475" y="1596125"/>
            <a:ext cx="3122350" cy="461700"/>
            <a:chOff x="5996675" y="1596125"/>
            <a:chExt cx="3122350" cy="461700"/>
          </a:xfrm>
        </p:grpSpPr>
        <p:sp>
          <p:nvSpPr>
            <p:cNvPr id="222" name="Google Shape;222;p29"/>
            <p:cNvSpPr txBox="1"/>
            <p:nvPr/>
          </p:nvSpPr>
          <p:spPr>
            <a:xfrm>
              <a:off x="5996675" y="1596125"/>
              <a:ext cx="936000" cy="461700"/>
            </a:xfrm>
            <a:prstGeom prst="rect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Graphs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23" name="Google Shape;223;p29"/>
            <p:cNvSpPr txBox="1"/>
            <p:nvPr/>
          </p:nvSpPr>
          <p:spPr>
            <a:xfrm>
              <a:off x="6932625" y="1596125"/>
              <a:ext cx="536400" cy="461700"/>
            </a:xfrm>
            <a:prstGeom prst="rect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are 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24" name="Google Shape;224;p29"/>
            <p:cNvSpPr txBox="1"/>
            <p:nvPr/>
          </p:nvSpPr>
          <p:spPr>
            <a:xfrm>
              <a:off x="7469025" y="1596125"/>
              <a:ext cx="1371000" cy="461700"/>
            </a:xfrm>
            <a:prstGeom prst="rect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everywhere 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25" name="Google Shape;225;p29"/>
            <p:cNvSpPr txBox="1"/>
            <p:nvPr/>
          </p:nvSpPr>
          <p:spPr>
            <a:xfrm>
              <a:off x="8840025" y="1596125"/>
              <a:ext cx="279000" cy="461700"/>
            </a:xfrm>
            <a:prstGeom prst="rect">
              <a:avLst/>
            </a:prstGeom>
            <a:noFill/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! </a:t>
              </a:r>
              <a:r>
                <a:rPr lang="en" sz="1800">
                  <a:solidFill>
                    <a:schemeClr val="dk2"/>
                  </a:solidFill>
                </a:rPr>
                <a:t> 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26" name="Google Shape;226;p29"/>
          <p:cNvSpPr txBox="1"/>
          <p:nvPr/>
        </p:nvSpPr>
        <p:spPr>
          <a:xfrm>
            <a:off x="474125" y="54607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</a:t>
            </a:r>
            <a:r>
              <a:rPr b="1" lang="en" sz="1200">
                <a:solidFill>
                  <a:schemeClr val="dk1"/>
                </a:solidFill>
              </a:rPr>
              <a:t>equential &amp; i</a:t>
            </a:r>
            <a:r>
              <a:rPr b="1" lang="en" sz="1200">
                <a:solidFill>
                  <a:schemeClr val="dk1"/>
                </a:solidFill>
              </a:rPr>
              <a:t>mage</a:t>
            </a:r>
            <a:r>
              <a:rPr b="1" lang="en" sz="1200">
                <a:solidFill>
                  <a:schemeClr val="dk1"/>
                </a:solidFill>
              </a:rPr>
              <a:t> data…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050" y="3298373"/>
            <a:ext cx="2013200" cy="167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27" y="3317331"/>
            <a:ext cx="1967550" cy="16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9531" y="3298375"/>
            <a:ext cx="2013192" cy="16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457200" y="294102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Graph-like data…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From CNNs to GCNs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5728975" y="638450"/>
            <a:ext cx="21672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CNNs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42751" l="5563" r="33300" t="27147"/>
          <a:stretch/>
        </p:blipFill>
        <p:spPr>
          <a:xfrm>
            <a:off x="4936250" y="969920"/>
            <a:ext cx="3841823" cy="1418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10432" l="8692" r="37215" t="59466"/>
          <a:stretch/>
        </p:blipFill>
        <p:spPr>
          <a:xfrm>
            <a:off x="4936250" y="2958825"/>
            <a:ext cx="3841823" cy="16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5728988" y="2659725"/>
            <a:ext cx="21672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GCNs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221450" y="842950"/>
            <a:ext cx="4714800" cy="4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CNNs leverage the convolutional operator to extract the spatial regularity of the images.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Graphs can be seen as a strict generalisation of images.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Consider any image as a grid graph.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Each pixel represents a node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Each pixel is adjacent to its 4/8 neighbours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06666"/>
              </a:buClr>
              <a:buSzPts val="1200"/>
              <a:buChar char="●"/>
            </a:pPr>
            <a:r>
              <a:rPr i="1" lang="en" sz="1200">
                <a:solidFill>
                  <a:srgbClr val="E06666"/>
                </a:solidFill>
              </a:rPr>
              <a:t>Can we adapt the convolutions to operate on graph data ?</a:t>
            </a:r>
            <a:endParaRPr i="1" sz="1200">
              <a:solidFill>
                <a:srgbClr val="E06666"/>
              </a:solidFill>
            </a:endParaRPr>
          </a:p>
        </p:txBody>
      </p: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CNN: </a:t>
            </a:r>
            <a:r>
              <a:rPr b="1" lang="en" sz="1800">
                <a:solidFill>
                  <a:srgbClr val="3D85C6"/>
                </a:solidFill>
              </a:rPr>
              <a:t>Convolution on Images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43225"/>
            <a:ext cx="4364797" cy="1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2889600" y="2739870"/>
            <a:ext cx="33648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Convolution Neural Network (CNN)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195" y="3640947"/>
            <a:ext cx="3306679" cy="6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5900750" y="4280300"/>
            <a:ext cx="750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shift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6546050" y="4280300"/>
            <a:ext cx="750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input</a:t>
            </a:r>
            <a:endParaRPr sz="1200">
              <a:solidFill>
                <a:srgbClr val="38761D"/>
              </a:solidFill>
            </a:endParaRP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296050" y="4280300"/>
            <a:ext cx="750000" cy="3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rgbClr val="38761D"/>
                </a:solidFill>
              </a:rPr>
              <a:t>kernel</a:t>
            </a:r>
            <a:endParaRPr sz="1200">
              <a:solidFill>
                <a:srgbClr val="38761D"/>
              </a:solidFill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 rotWithShape="1">
          <a:blip r:embed="rId5">
            <a:alphaModFix/>
          </a:blip>
          <a:srcRect b="1992" l="0" r="0" t="17016"/>
          <a:stretch/>
        </p:blipFill>
        <p:spPr>
          <a:xfrm>
            <a:off x="1839525" y="659600"/>
            <a:ext cx="5464950" cy="20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4755700" y="3259900"/>
            <a:ext cx="1657500" cy="3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Update Rule: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42950" y="778675"/>
            <a:ext cx="7922400" cy="4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Why graphs 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Fundamentals of graph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Graph data representation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Frameworks &amp; utils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From CNNs to GCNs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Convolution on images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Convolution on graphs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GCNs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Tasks on graphs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Training GCNs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Practical advices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Take home notes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</a:rPr>
              <a:t>Practical example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Contents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</a:t>
            </a:r>
            <a:r>
              <a:rPr b="1" lang="en" sz="1800">
                <a:solidFill>
                  <a:srgbClr val="3D85C6"/>
                </a:solidFill>
              </a:rPr>
              <a:t>CN: Convolution on Images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850" y="3001300"/>
            <a:ext cx="5132150" cy="170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650" y="1016988"/>
            <a:ext cx="4266550" cy="16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75" y="1362237"/>
            <a:ext cx="3721600" cy="24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417875" y="670500"/>
            <a:ext cx="31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Convolutions capture local patterns and features in images.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140225"/>
            <a:ext cx="47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CCN: Convolution on Images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417875" y="518100"/>
            <a:ext cx="31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Convolutions Parameters: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522" y="1781575"/>
            <a:ext cx="3336301" cy="158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8525" y="1765850"/>
            <a:ext cx="3336284" cy="158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5458525" y="1468675"/>
            <a:ext cx="33363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Output channels </a:t>
            </a:r>
            <a:r>
              <a:rPr i="1" lang="en" sz="1000">
                <a:solidFill>
                  <a:schemeClr val="dk1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(out_channels = 4)</a:t>
            </a:r>
            <a:endParaRPr i="1" sz="1000">
              <a:solidFill>
                <a:schemeClr val="dk1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3"/>
          <p:cNvSpPr txBox="1"/>
          <p:nvPr>
            <p:ph idx="1" type="body"/>
          </p:nvPr>
        </p:nvSpPr>
        <p:spPr>
          <a:xfrm>
            <a:off x="5458525" y="3361925"/>
            <a:ext cx="33363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/>
              <a:t>Input Shape: (1, 7, 7) — Output Shape : (4, 5, 5) — K : (3, 3)</a:t>
            </a:r>
            <a:endParaRPr sz="800"/>
          </a:p>
        </p:txBody>
      </p:sp>
      <p:sp>
        <p:nvSpPr>
          <p:cNvPr id="277" name="Google Shape;277;p33"/>
          <p:cNvSpPr txBox="1"/>
          <p:nvPr>
            <p:ph idx="1" type="body"/>
          </p:nvPr>
        </p:nvSpPr>
        <p:spPr>
          <a:xfrm>
            <a:off x="5458513" y="3377650"/>
            <a:ext cx="33363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/>
              <a:t>Input Shape: (3, 7, 7) — Output Shape : (4, 5, 5) — K : (3, 3)</a:t>
            </a:r>
            <a:endParaRPr sz="800"/>
          </a:p>
        </p:txBody>
      </p:sp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5458513" y="1452950"/>
            <a:ext cx="33363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Input channels </a:t>
            </a:r>
            <a:r>
              <a:rPr i="1" lang="en" sz="1000">
                <a:solidFill>
                  <a:schemeClr val="dk1"/>
                </a:solidFill>
                <a:highlight>
                  <a:srgbClr val="F4CCCC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(in_channels=3)</a:t>
            </a:r>
            <a:endParaRPr i="1" sz="1000">
              <a:solidFill>
                <a:schemeClr val="dk1"/>
              </a:solidFill>
              <a:highlight>
                <a:srgbClr val="F4CCCC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625" y="1090800"/>
            <a:ext cx="4293949" cy="3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6150" y="1829125"/>
            <a:ext cx="2860450" cy="1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5676150" y="1509000"/>
            <a:ext cx="2860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Kernel size </a:t>
            </a:r>
            <a:r>
              <a:rPr i="1" lang="en" sz="1000">
                <a:solidFill>
                  <a:schemeClr val="dk1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(kernel_size = (2, 4))</a:t>
            </a:r>
            <a:endParaRPr i="1" sz="1000">
              <a:solidFill>
                <a:schemeClr val="dk1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5676150" y="3321575"/>
            <a:ext cx="29010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/>
              <a:t>Input: (3, 7, 9) — Output : (2, 3, 9) — K : (5, 2)</a:t>
            </a:r>
            <a:endParaRPr sz="800"/>
          </a:p>
        </p:txBody>
      </p:sp>
      <p:pic>
        <p:nvPicPr>
          <p:cNvPr id="283" name="Google Shape;283;p33"/>
          <p:cNvPicPr preferRelativeResize="0"/>
          <p:nvPr/>
        </p:nvPicPr>
        <p:blipFill rotWithShape="1">
          <a:blip r:embed="rId7">
            <a:alphaModFix/>
          </a:blip>
          <a:srcRect b="0" l="-699" r="-709" t="0"/>
          <a:stretch/>
        </p:blipFill>
        <p:spPr>
          <a:xfrm>
            <a:off x="5676175" y="1592813"/>
            <a:ext cx="2901001" cy="19264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>
            <p:ph idx="1" type="body"/>
          </p:nvPr>
        </p:nvSpPr>
        <p:spPr>
          <a:xfrm>
            <a:off x="5696425" y="1279913"/>
            <a:ext cx="2860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Stride </a:t>
            </a:r>
            <a:r>
              <a:rPr i="1" lang="en" sz="1000">
                <a:solidFill>
                  <a:schemeClr val="dk1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(stride = (1, 3))</a:t>
            </a:r>
            <a:endParaRPr i="1" sz="1000">
              <a:solidFill>
                <a:schemeClr val="dk1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33"/>
          <p:cNvSpPr txBox="1"/>
          <p:nvPr>
            <p:ph idx="1" type="body"/>
          </p:nvPr>
        </p:nvSpPr>
        <p:spPr>
          <a:xfrm>
            <a:off x="5676175" y="3519238"/>
            <a:ext cx="29010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/>
              <a:t>Input: (3, 9, 9) — Output : (2, 7, 3) — K : (3, 3) — S : (1, 3)</a:t>
            </a:r>
            <a:endParaRPr sz="800"/>
          </a:p>
        </p:txBody>
      </p:sp>
      <p:sp>
        <p:nvSpPr>
          <p:cNvPr id="286" name="Google Shape;286;p33"/>
          <p:cNvSpPr txBox="1"/>
          <p:nvPr>
            <p:ph idx="1" type="body"/>
          </p:nvPr>
        </p:nvSpPr>
        <p:spPr>
          <a:xfrm>
            <a:off x="5410925" y="3321575"/>
            <a:ext cx="33909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/>
              <a:t>Input: (2, 7, 7) — Output: (1, 7, 7) — K : (3, 3) — P : (1, 1) — S : (1, 1)</a:t>
            </a:r>
            <a:endParaRPr sz="800"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8">
            <a:alphaModFix/>
          </a:blip>
          <a:srcRect b="0" l="0" r="10" t="0"/>
          <a:stretch/>
        </p:blipFill>
        <p:spPr>
          <a:xfrm>
            <a:off x="5410925" y="1715175"/>
            <a:ext cx="3390883" cy="15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5676113" y="1409875"/>
            <a:ext cx="28605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Padding </a:t>
            </a:r>
            <a:r>
              <a:rPr i="1" lang="en" sz="1000">
                <a:solidFill>
                  <a:schemeClr val="dk1"/>
                </a:solidFill>
                <a:highlight>
                  <a:srgbClr val="D9EAD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(padding = (1, 1))</a:t>
            </a:r>
            <a:endParaRPr i="1" sz="1000">
              <a:solidFill>
                <a:schemeClr val="dk1"/>
              </a:solidFill>
              <a:highlight>
                <a:srgbClr val="D9EAD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Convolution From Image to Graph ?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71" y="712921"/>
            <a:ext cx="4110500" cy="1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2444525" y="2536025"/>
            <a:ext cx="33648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 images vs. on graphs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4"/>
          <p:cNvSpPr txBox="1"/>
          <p:nvPr>
            <p:ph idx="1" type="body"/>
          </p:nvPr>
        </p:nvSpPr>
        <p:spPr>
          <a:xfrm>
            <a:off x="5154375" y="3143220"/>
            <a:ext cx="33648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i="1" lang="en" sz="12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What about graphs ?</a:t>
            </a:r>
            <a:endParaRPr i="1" sz="12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5154375" y="3421942"/>
            <a:ext cx="33648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Graphs are non-Euclidean structured data! i.e. they have no “axes”.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What is a coordinate? And what is a shift?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Convolutions seem hard to apply to graphs!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4"/>
          <p:cNvSpPr txBox="1"/>
          <p:nvPr>
            <p:ph idx="1" type="body"/>
          </p:nvPr>
        </p:nvSpPr>
        <p:spPr>
          <a:xfrm>
            <a:off x="627600" y="3489717"/>
            <a:ext cx="33648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 works well on Euclidean data, such as image data.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Convolutions capture local patterns and features in images.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Convolutions provide a certain level of translation invariance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4"/>
          <p:cNvSpPr txBox="1"/>
          <p:nvPr>
            <p:ph idx="1" type="body"/>
          </p:nvPr>
        </p:nvSpPr>
        <p:spPr>
          <a:xfrm>
            <a:off x="720475" y="3143220"/>
            <a:ext cx="33648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i="1" lang="en" sz="120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On images</a:t>
            </a:r>
            <a:endParaRPr i="1" sz="120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GCN: Convolution on graphs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38" y="2221950"/>
            <a:ext cx="3842724" cy="2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384575" y="712925"/>
            <a:ext cx="5467800" cy="10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 can be referred to as Message Passing in GCNs.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Message passing is performed in the context of a node's local neighborhood.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node shares its current state with its neighbors, and each node’s new features are updated accordingly.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2650650" y="4235550"/>
            <a:ext cx="3842700" cy="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Message Passing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GCN: Convolution on graphs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316" name="Google Shape;316;p36"/>
          <p:cNvSpPr txBox="1"/>
          <p:nvPr>
            <p:ph idx="1" type="body"/>
          </p:nvPr>
        </p:nvSpPr>
        <p:spPr>
          <a:xfrm>
            <a:off x="428625" y="1017725"/>
            <a:ext cx="165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Consider this undirected graph: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494" y="660531"/>
            <a:ext cx="3364801" cy="249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 rotWithShape="1">
          <a:blip r:embed="rId4">
            <a:alphaModFix/>
          </a:blip>
          <a:srcRect b="40291" l="9591" r="59821" t="21174"/>
          <a:stretch/>
        </p:blipFill>
        <p:spPr>
          <a:xfrm>
            <a:off x="428625" y="1598550"/>
            <a:ext cx="1450175" cy="10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 b="40287" l="55095" r="14317" t="21178"/>
          <a:stretch/>
        </p:blipFill>
        <p:spPr>
          <a:xfrm>
            <a:off x="2624125" y="1598538"/>
            <a:ext cx="1450175" cy="10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>
            <p:ph idx="1" type="body"/>
          </p:nvPr>
        </p:nvSpPr>
        <p:spPr>
          <a:xfrm>
            <a:off x="2624125" y="1017713"/>
            <a:ext cx="165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Calculate update for node in red: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21" name="Google Shape;32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26000" y="3793338"/>
            <a:ext cx="306720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37" y="3621300"/>
            <a:ext cx="4505865" cy="7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>
            <p:ph idx="1" type="body"/>
          </p:nvPr>
        </p:nvSpPr>
        <p:spPr>
          <a:xfrm>
            <a:off x="352425" y="3193300"/>
            <a:ext cx="1657500" cy="3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Update Rule: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5019600" y="3833200"/>
            <a:ext cx="468900" cy="3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OR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 rotWithShape="1">
          <a:blip r:embed="rId7">
            <a:alphaModFix/>
          </a:blip>
          <a:srcRect b="36155" l="7621" r="78450" t="0"/>
          <a:stretch/>
        </p:blipFill>
        <p:spPr>
          <a:xfrm>
            <a:off x="7336650" y="2876550"/>
            <a:ext cx="378625" cy="2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6"/>
          <p:cNvPicPr preferRelativeResize="0"/>
          <p:nvPr/>
        </p:nvPicPr>
        <p:blipFill rotWithShape="1">
          <a:blip r:embed="rId7">
            <a:alphaModFix/>
          </a:blip>
          <a:srcRect b="36155" l="56934" r="36495" t="0"/>
          <a:stretch/>
        </p:blipFill>
        <p:spPr>
          <a:xfrm>
            <a:off x="6493675" y="2876550"/>
            <a:ext cx="178600" cy="2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2357825" y="4002625"/>
            <a:ext cx="138000" cy="23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GCN: Convolution on graphs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334" name="Google Shape;334;p37"/>
          <p:cNvPicPr preferRelativeResize="0"/>
          <p:nvPr/>
        </p:nvPicPr>
        <p:blipFill rotWithShape="1">
          <a:blip r:embed="rId3">
            <a:alphaModFix/>
          </a:blip>
          <a:srcRect b="31458" l="7030" r="37392" t="35298"/>
          <a:stretch/>
        </p:blipFill>
        <p:spPr>
          <a:xfrm>
            <a:off x="845988" y="3604251"/>
            <a:ext cx="3237228" cy="11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7"/>
          <p:cNvSpPr txBox="1"/>
          <p:nvPr/>
        </p:nvSpPr>
        <p:spPr>
          <a:xfrm>
            <a:off x="407200" y="77867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Why learning embeddings/representations 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457200" y="1341725"/>
            <a:ext cx="4114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Projection to a Higher-Dimensional Space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higher-dimensional space provides a richer representation that facilitates the learning of complex relationships and patterns in the graph-structured data.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final layer's output can be seen as an embedding of nodes in a latent space, where nodes with similar roles or functions in the graph are close together.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500" y="881625"/>
            <a:ext cx="4142499" cy="16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9" name="Google Shape;3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500" y="2780375"/>
            <a:ext cx="4142500" cy="154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/>
          <p:nvPr>
            <p:ph type="title"/>
          </p:nvPr>
        </p:nvSpPr>
        <p:spPr>
          <a:xfrm>
            <a:off x="311700" y="1402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D85C6"/>
                </a:solidFill>
              </a:rPr>
              <a:t>GCN: Convolution on graphs</a:t>
            </a:r>
            <a:endParaRPr b="1" sz="1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401400" y="712925"/>
            <a:ext cx="33648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Let's take a look at an example!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490600" y="1064225"/>
            <a:ext cx="35925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Do the maths !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Given the following paper citation graph. Write down the </a:t>
            </a:r>
            <a:r>
              <a:rPr lang="en" sz="1200">
                <a:solidFill>
                  <a:schemeClr val="dk1"/>
                </a:solidFill>
              </a:rPr>
              <a:t>corresponding</a:t>
            </a:r>
            <a:r>
              <a:rPr lang="en" sz="1200">
                <a:solidFill>
                  <a:schemeClr val="dk1"/>
                </a:solidFill>
              </a:rPr>
              <a:t> adjacency matrix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1200">
                <a:solidFill>
                  <a:schemeClr val="dk1"/>
                </a:solidFill>
              </a:rPr>
              <a:t> and the features matrix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1059275" y="3279925"/>
            <a:ext cx="3603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b="1"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 b="55457" l="39448" r="35904" t="37247"/>
          <a:stretch/>
        </p:blipFill>
        <p:spPr>
          <a:xfrm>
            <a:off x="3363250" y="4318838"/>
            <a:ext cx="486550" cy="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5478125" y="2988750"/>
            <a:ext cx="3364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</a:t>
            </a:r>
            <a:r>
              <a:rPr lang="en" sz="1200">
                <a:solidFill>
                  <a:schemeClr val="dk1"/>
                </a:solidFill>
              </a:rPr>
              <a:t>Simplified</a:t>
            </a:r>
            <a:r>
              <a:rPr lang="en" sz="1200">
                <a:solidFill>
                  <a:schemeClr val="dk1"/>
                </a:solidFill>
              </a:rPr>
              <a:t> graph of a traffic network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Point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chemeClr val="dk1"/>
                </a:solidFill>
              </a:rPr>
              <a:t>: [road capacity, </a:t>
            </a:r>
            <a:r>
              <a:rPr lang="en" sz="1200">
                <a:solidFill>
                  <a:schemeClr val="dk1"/>
                </a:solidFill>
              </a:rPr>
              <a:t>traffic jam factor</a:t>
            </a:r>
            <a:r>
              <a:rPr lang="en" sz="1200">
                <a:solidFill>
                  <a:schemeClr val="dk1"/>
                </a:solidFill>
              </a:rPr>
              <a:t>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4837975" y="250925"/>
            <a:ext cx="4080000" cy="28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225" y="513500"/>
            <a:ext cx="3086475" cy="24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>
            <p:ph idx="1" type="body"/>
          </p:nvPr>
        </p:nvSpPr>
        <p:spPr>
          <a:xfrm>
            <a:off x="4837975" y="15124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A: [5, 8]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3" name="Google Shape;353;p38"/>
          <p:cNvSpPr txBox="1"/>
          <p:nvPr>
            <p:ph idx="1" type="body"/>
          </p:nvPr>
        </p:nvSpPr>
        <p:spPr>
          <a:xfrm>
            <a:off x="7189275" y="6434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B: [8, 9]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8026750" y="1863725"/>
            <a:ext cx="8379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D: [3, 1]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6304600" y="27762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C: [7, 3]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56" name="Google Shape;356;p38"/>
          <p:cNvSpPr txBox="1"/>
          <p:nvPr>
            <p:ph idx="1" type="body"/>
          </p:nvPr>
        </p:nvSpPr>
        <p:spPr>
          <a:xfrm>
            <a:off x="5500000" y="250925"/>
            <a:ext cx="8379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E: [3, 2]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57" name="Google Shape;357;p38"/>
          <p:cNvPicPr preferRelativeResize="0"/>
          <p:nvPr/>
        </p:nvPicPr>
        <p:blipFill rotWithShape="1">
          <a:blip r:embed="rId5">
            <a:alphaModFix/>
          </a:blip>
          <a:srcRect b="32718" l="11930" r="12082" t="32195"/>
          <a:stretch/>
        </p:blipFill>
        <p:spPr>
          <a:xfrm>
            <a:off x="350725" y="3961900"/>
            <a:ext cx="2841401" cy="94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8"/>
          <p:cNvPicPr preferRelativeResize="0"/>
          <p:nvPr/>
        </p:nvPicPr>
        <p:blipFill rotWithShape="1">
          <a:blip r:embed="rId5">
            <a:alphaModFix/>
          </a:blip>
          <a:srcRect b="-4499" l="0" r="73980" t="66843"/>
          <a:stretch/>
        </p:blipFill>
        <p:spPr>
          <a:xfrm>
            <a:off x="4185250" y="3927225"/>
            <a:ext cx="972901" cy="1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 rotWithShape="1">
          <a:blip r:embed="rId5">
            <a:alphaModFix/>
          </a:blip>
          <a:srcRect b="10946" l="0" r="86212" t="80429"/>
          <a:stretch/>
        </p:blipFill>
        <p:spPr>
          <a:xfrm>
            <a:off x="543725" y="3427625"/>
            <a:ext cx="515549" cy="2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 rotWithShape="1">
          <a:blip r:embed="rId5">
            <a:alphaModFix/>
          </a:blip>
          <a:srcRect b="10946" l="0" r="73980" t="80429"/>
          <a:stretch/>
        </p:blipFill>
        <p:spPr>
          <a:xfrm>
            <a:off x="543725" y="3427625"/>
            <a:ext cx="972901" cy="2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5">
            <a:alphaModFix/>
          </a:blip>
          <a:srcRect b="-4499" l="27007" r="0" t="66843"/>
          <a:stretch/>
        </p:blipFill>
        <p:spPr>
          <a:xfrm>
            <a:off x="5330213" y="3927225"/>
            <a:ext cx="2729375" cy="1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 rotWithShape="1">
          <a:blip r:embed="rId5">
            <a:alphaModFix/>
          </a:blip>
          <a:srcRect b="-4499" l="9433" r="86211" t="66843"/>
          <a:stretch/>
        </p:blipFill>
        <p:spPr>
          <a:xfrm>
            <a:off x="5146874" y="3927225"/>
            <a:ext cx="162824" cy="1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 rotWithShape="1">
          <a:blip r:embed="rId6">
            <a:alphaModFix/>
          </a:blip>
          <a:srcRect b="49026" l="0" r="0" t="0"/>
          <a:stretch/>
        </p:blipFill>
        <p:spPr>
          <a:xfrm>
            <a:off x="574188" y="2294462"/>
            <a:ext cx="3425325" cy="9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/>
          <p:nvPr>
            <p:ph type="title"/>
          </p:nvPr>
        </p:nvSpPr>
        <p:spPr>
          <a:xfrm>
            <a:off x="311700" y="140225"/>
            <a:ext cx="447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3D85C6"/>
                </a:solidFill>
              </a:rPr>
              <a:t>GCN: Convolution on graphs</a:t>
            </a:r>
            <a:endParaRPr b="1" sz="1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39"/>
          <p:cNvSpPr txBox="1"/>
          <p:nvPr>
            <p:ph idx="1" type="body"/>
          </p:nvPr>
        </p:nvSpPr>
        <p:spPr>
          <a:xfrm>
            <a:off x="401400" y="712925"/>
            <a:ext cx="33648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If we add self-loops !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1" name="Google Shape;371;p39"/>
          <p:cNvPicPr preferRelativeResize="0"/>
          <p:nvPr/>
        </p:nvPicPr>
        <p:blipFill rotWithShape="1">
          <a:blip r:embed="rId3">
            <a:alphaModFix/>
          </a:blip>
          <a:srcRect b="55457" l="39448" r="35904" t="37247"/>
          <a:stretch/>
        </p:blipFill>
        <p:spPr>
          <a:xfrm>
            <a:off x="3363250" y="4318838"/>
            <a:ext cx="486550" cy="2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9"/>
          <p:cNvSpPr txBox="1"/>
          <p:nvPr>
            <p:ph idx="1" type="body"/>
          </p:nvPr>
        </p:nvSpPr>
        <p:spPr>
          <a:xfrm>
            <a:off x="5478125" y="3064950"/>
            <a:ext cx="3364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 Simplified graph of a traffic network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Point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1200">
                <a:solidFill>
                  <a:schemeClr val="dk1"/>
                </a:solidFill>
              </a:rPr>
              <a:t>: [road capacity, traffic jam factor]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3" name="Google Shape;373;p39"/>
          <p:cNvPicPr preferRelativeResize="0"/>
          <p:nvPr/>
        </p:nvPicPr>
        <p:blipFill rotWithShape="1">
          <a:blip r:embed="rId4">
            <a:alphaModFix/>
          </a:blip>
          <a:srcRect b="69651" l="0" r="0" t="0"/>
          <a:stretch/>
        </p:blipFill>
        <p:spPr>
          <a:xfrm>
            <a:off x="247175" y="1605425"/>
            <a:ext cx="3987675" cy="89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 rotWithShape="1">
          <a:blip r:embed="rId4">
            <a:alphaModFix/>
          </a:blip>
          <a:srcRect b="62984" l="36290" r="36366" t="30405"/>
          <a:stretch/>
        </p:blipFill>
        <p:spPr>
          <a:xfrm>
            <a:off x="490600" y="3209875"/>
            <a:ext cx="1090375" cy="1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/>
          <p:nvPr/>
        </p:nvSpPr>
        <p:spPr>
          <a:xfrm>
            <a:off x="4837975" y="250925"/>
            <a:ext cx="4080000" cy="281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524" y="426888"/>
            <a:ext cx="3198975" cy="24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4837975" y="15124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A: [5, 8]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7189275" y="6434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B: [8, 9]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8026750" y="1863725"/>
            <a:ext cx="8379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D: [3, 1]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0" name="Google Shape;380;p39"/>
          <p:cNvSpPr txBox="1"/>
          <p:nvPr>
            <p:ph idx="1" type="body"/>
          </p:nvPr>
        </p:nvSpPr>
        <p:spPr>
          <a:xfrm>
            <a:off x="6304600" y="2776225"/>
            <a:ext cx="7806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C: [7, 3]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381" name="Google Shape;381;p39"/>
          <p:cNvSpPr txBox="1"/>
          <p:nvPr>
            <p:ph idx="1" type="body"/>
          </p:nvPr>
        </p:nvSpPr>
        <p:spPr>
          <a:xfrm>
            <a:off x="5500000" y="250925"/>
            <a:ext cx="837900" cy="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8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Point E: [3, 2]</a:t>
            </a:r>
            <a:endParaRPr sz="8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6">
            <a:alphaModFix/>
          </a:blip>
          <a:srcRect b="-1082" l="-693" r="-1243" t="66377"/>
          <a:stretch/>
        </p:blipFill>
        <p:spPr>
          <a:xfrm>
            <a:off x="3766200" y="3914763"/>
            <a:ext cx="4408424" cy="10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 rotWithShape="1">
          <a:blip r:embed="rId6">
            <a:alphaModFix/>
          </a:blip>
          <a:srcRect b="32852" l="5610" r="-5610" t="32442"/>
          <a:stretch/>
        </p:blipFill>
        <p:spPr>
          <a:xfrm>
            <a:off x="0" y="3914775"/>
            <a:ext cx="4324826" cy="10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To sum up, c</a:t>
            </a:r>
            <a:r>
              <a:rPr b="1" lang="en" sz="1800">
                <a:solidFill>
                  <a:srgbClr val="3D85C6"/>
                </a:solidFill>
              </a:rPr>
              <a:t>onvolutional operator for Image vs. Graph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401400" y="865325"/>
            <a:ext cx="3364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Convolutions on images vs. on graphs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1" name="Google Shape;3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1" y="1450950"/>
            <a:ext cx="4502401" cy="2117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4988" y="3884012"/>
            <a:ext cx="2655725" cy="3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258" y="3765985"/>
            <a:ext cx="3306679" cy="60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40"/>
          <p:cNvGrpSpPr/>
          <p:nvPr/>
        </p:nvGrpSpPr>
        <p:grpSpPr>
          <a:xfrm>
            <a:off x="4979750" y="1446500"/>
            <a:ext cx="3886275" cy="2126700"/>
            <a:chOff x="4979750" y="1446500"/>
            <a:chExt cx="3886275" cy="2126700"/>
          </a:xfrm>
        </p:grpSpPr>
        <p:pic>
          <p:nvPicPr>
            <p:cNvPr id="395" name="Google Shape;395;p40"/>
            <p:cNvPicPr preferRelativeResize="0"/>
            <p:nvPr/>
          </p:nvPicPr>
          <p:blipFill rotWithShape="1">
            <a:blip r:embed="rId6">
              <a:alphaModFix/>
            </a:blip>
            <a:srcRect b="0" l="0" r="32386" t="0"/>
            <a:stretch/>
          </p:blipFill>
          <p:spPr>
            <a:xfrm>
              <a:off x="4979750" y="1446500"/>
              <a:ext cx="3886201" cy="21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0"/>
            <p:cNvSpPr/>
            <p:nvPr/>
          </p:nvSpPr>
          <p:spPr>
            <a:xfrm>
              <a:off x="7583825" y="1853925"/>
              <a:ext cx="1282200" cy="39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6389575" y="1885525"/>
              <a:ext cx="417300" cy="28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To sum up, convolutional operator for Image vs. Graph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404" name="Google Shape;404;p41"/>
          <p:cNvSpPr txBox="1"/>
          <p:nvPr>
            <p:ph idx="1" type="body"/>
          </p:nvPr>
        </p:nvSpPr>
        <p:spPr>
          <a:xfrm>
            <a:off x="401400" y="560525"/>
            <a:ext cx="3364800" cy="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Convolutions on images vs. on graphs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25" y="918650"/>
            <a:ext cx="2710576" cy="127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4761730" y="918650"/>
            <a:ext cx="2710677" cy="1274957"/>
            <a:chOff x="4979750" y="1446500"/>
            <a:chExt cx="3886275" cy="2126700"/>
          </a:xfrm>
        </p:grpSpPr>
        <p:pic>
          <p:nvPicPr>
            <p:cNvPr id="407" name="Google Shape;407;p41"/>
            <p:cNvPicPr preferRelativeResize="0"/>
            <p:nvPr/>
          </p:nvPicPr>
          <p:blipFill rotWithShape="1">
            <a:blip r:embed="rId4">
              <a:alphaModFix/>
            </a:blip>
            <a:srcRect b="0" l="0" r="32386" t="0"/>
            <a:stretch/>
          </p:blipFill>
          <p:spPr>
            <a:xfrm>
              <a:off x="4979750" y="1446500"/>
              <a:ext cx="3886201" cy="2126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1"/>
            <p:cNvSpPr/>
            <p:nvPr/>
          </p:nvSpPr>
          <p:spPr>
            <a:xfrm>
              <a:off x="7583825" y="1853925"/>
              <a:ext cx="1282200" cy="398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6389575" y="1885525"/>
              <a:ext cx="417300" cy="285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1"/>
          <p:cNvSpPr txBox="1"/>
          <p:nvPr>
            <p:ph idx="1" type="body"/>
          </p:nvPr>
        </p:nvSpPr>
        <p:spPr>
          <a:xfrm>
            <a:off x="407325" y="2232475"/>
            <a:ext cx="4231800" cy="26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Local Receptive Fields: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Convolutional operations are applied using small filters (kernels) that slide over the input image.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Each filter looks at a local receptive field (a small region of the image).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Parameter Sharing: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Parameters (weights) of the filters are shared across the entire image.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same set of weights is applied to different local receptive fields.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Aggregation of Information: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Aggregate information by computing a weighted sum of the values in the receptive field.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1" name="Google Shape;411;p41"/>
          <p:cNvSpPr txBox="1"/>
          <p:nvPr>
            <p:ph idx="1" type="body"/>
          </p:nvPr>
        </p:nvSpPr>
        <p:spPr>
          <a:xfrm>
            <a:off x="4685525" y="2232475"/>
            <a:ext cx="4326000" cy="27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Local Neighborhoods: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Message passing occurs over the graph structure where nodes represent entities, and edges represent relationships.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Message passing is performed in the context of a node's local neighborhood.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Parameter Sharing: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GCNs use learnable parameters (weights) associated with edges to determine how information is shared between connected nodes.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The same set of parameters is shared across all nodes in the graph.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Aggregation of Information: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Aggregation is typically performed by computing a weighted sum of neighbor node features.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2" name="Google Shape;41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254025" y="368825"/>
            <a:ext cx="85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First, a few stat</a:t>
            </a:r>
            <a:r>
              <a:rPr b="1" lang="en" sz="1800">
                <a:solidFill>
                  <a:srgbClr val="3D85C6"/>
                </a:solidFill>
              </a:rPr>
              <a:t>istics</a:t>
            </a:r>
            <a:endParaRPr sz="1800"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947" l="3406" r="27206" t="21663"/>
          <a:stretch/>
        </p:blipFill>
        <p:spPr>
          <a:xfrm>
            <a:off x="4809100" y="1340863"/>
            <a:ext cx="4067451" cy="2518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492675" y="976575"/>
            <a:ext cx="27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ICLR submissions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115000" y="1545450"/>
            <a:ext cx="4511626" cy="2109701"/>
            <a:chOff x="115000" y="1774050"/>
            <a:chExt cx="4511626" cy="2109701"/>
          </a:xfrm>
        </p:grpSpPr>
        <p:grpSp>
          <p:nvGrpSpPr>
            <p:cNvPr id="73" name="Google Shape;73;p15"/>
            <p:cNvGrpSpPr/>
            <p:nvPr/>
          </p:nvGrpSpPr>
          <p:grpSpPr>
            <a:xfrm>
              <a:off x="115000" y="1774050"/>
              <a:ext cx="4511626" cy="2109701"/>
              <a:chOff x="115000" y="1774050"/>
              <a:chExt cx="4511626" cy="2109701"/>
            </a:xfrm>
          </p:grpSpPr>
          <p:pic>
            <p:nvPicPr>
              <p:cNvPr id="74" name="Google Shape;74;p15"/>
              <p:cNvPicPr preferRelativeResize="0"/>
              <p:nvPr/>
            </p:nvPicPr>
            <p:blipFill rotWithShape="1">
              <a:blip r:embed="rId4">
                <a:alphaModFix/>
              </a:blip>
              <a:srcRect b="0" l="10548" r="13290" t="36680"/>
              <a:stretch/>
            </p:blipFill>
            <p:spPr>
              <a:xfrm>
                <a:off x="115000" y="1774050"/>
                <a:ext cx="4511626" cy="21097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" name="Google Shape;75;p15"/>
              <p:cNvSpPr/>
              <p:nvPr/>
            </p:nvSpPr>
            <p:spPr>
              <a:xfrm>
                <a:off x="3923425" y="3648550"/>
                <a:ext cx="703200" cy="235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" name="Google Shape;76;p15"/>
            <p:cNvSpPr/>
            <p:nvPr/>
          </p:nvSpPr>
          <p:spPr>
            <a:xfrm>
              <a:off x="913838" y="1823150"/>
              <a:ext cx="3192000" cy="235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5"/>
          <p:cNvSpPr txBox="1"/>
          <p:nvPr/>
        </p:nvSpPr>
        <p:spPr>
          <a:xfrm>
            <a:off x="1020675" y="1006050"/>
            <a:ext cx="270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Number of accepted papers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Title: “Graph”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62800" y="4112350"/>
            <a:ext cx="57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i="1" lang="en" sz="1200">
                <a:solidFill>
                  <a:schemeClr val="dk1"/>
                </a:solidFill>
              </a:rPr>
              <a:t>ICML:</a:t>
            </a:r>
            <a:r>
              <a:rPr lang="en" sz="1200">
                <a:solidFill>
                  <a:schemeClr val="dk1"/>
                </a:solidFill>
              </a:rPr>
              <a:t> International Conference on Machine Learning (rank A)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i="1" lang="en" sz="1200">
                <a:solidFill>
                  <a:schemeClr val="dk1"/>
                </a:solidFill>
              </a:rPr>
              <a:t>ICLR:</a:t>
            </a:r>
            <a:r>
              <a:rPr lang="en" sz="1200">
                <a:solidFill>
                  <a:schemeClr val="dk1"/>
                </a:solidFill>
              </a:rPr>
              <a:t> International Conference on Learning Representations (rank A*)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i="1" lang="en" sz="1200">
                <a:solidFill>
                  <a:schemeClr val="dk1"/>
                </a:solidFill>
              </a:rPr>
              <a:t>NeurIPS:</a:t>
            </a:r>
            <a:r>
              <a:rPr lang="en" sz="1200">
                <a:solidFill>
                  <a:schemeClr val="dk1"/>
                </a:solidFill>
              </a:rPr>
              <a:t> Neural Information Processing Systems (rank A*)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GCNs: Convolutional Operator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325200" y="560525"/>
            <a:ext cx="33648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 convolution implementation in </a:t>
            </a:r>
            <a:r>
              <a:rPr i="1" lang="en" sz="1200">
                <a:solidFill>
                  <a:schemeClr val="dk1"/>
                </a:solidFill>
              </a:rPr>
              <a:t>pytorch</a:t>
            </a:r>
            <a:r>
              <a:rPr lang="en" sz="1200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3">
            <a:alphaModFix/>
          </a:blip>
          <a:srcRect b="0" l="0" r="764" t="0"/>
          <a:stretch/>
        </p:blipFill>
        <p:spPr>
          <a:xfrm>
            <a:off x="24100" y="914525"/>
            <a:ext cx="7060524" cy="4164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42"/>
          <p:cNvCxnSpPr>
            <a:endCxn id="421" idx="1"/>
          </p:cNvCxnSpPr>
          <p:nvPr/>
        </p:nvCxnSpPr>
        <p:spPr>
          <a:xfrm flipH="1" rot="10800000">
            <a:off x="4460140" y="3775100"/>
            <a:ext cx="871500" cy="45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22" name="Google Shape;422;p42"/>
          <p:cNvCxnSpPr>
            <a:endCxn id="423" idx="1"/>
          </p:cNvCxnSpPr>
          <p:nvPr/>
        </p:nvCxnSpPr>
        <p:spPr>
          <a:xfrm flipH="1" rot="10800000">
            <a:off x="4036423" y="4115470"/>
            <a:ext cx="1619100" cy="33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24" name="Google Shape;424;p42"/>
          <p:cNvCxnSpPr>
            <a:endCxn id="425" idx="1"/>
          </p:cNvCxnSpPr>
          <p:nvPr/>
        </p:nvCxnSpPr>
        <p:spPr>
          <a:xfrm flipH="1" rot="10800000">
            <a:off x="3863487" y="4469225"/>
            <a:ext cx="1252500" cy="300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26" name="Google Shape;426;p42"/>
          <p:cNvCxnSpPr>
            <a:endCxn id="427" idx="1"/>
          </p:cNvCxnSpPr>
          <p:nvPr/>
        </p:nvCxnSpPr>
        <p:spPr>
          <a:xfrm flipH="1" rot="10800000">
            <a:off x="3854000" y="4827600"/>
            <a:ext cx="945300" cy="13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421" name="Google Shape;421;p42"/>
          <p:cNvPicPr preferRelativeResize="0"/>
          <p:nvPr/>
        </p:nvPicPr>
        <p:blipFill rotWithShape="1">
          <a:blip r:embed="rId4">
            <a:alphaModFix/>
          </a:blip>
          <a:srcRect b="0" l="47500" r="23386" t="0"/>
          <a:stretch/>
        </p:blipFill>
        <p:spPr>
          <a:xfrm>
            <a:off x="5331640" y="3607100"/>
            <a:ext cx="699985" cy="3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 rotWithShape="1">
          <a:blip r:embed="rId4">
            <a:alphaModFix/>
          </a:blip>
          <a:srcRect b="0" l="41287" r="23388" t="0"/>
          <a:stretch/>
        </p:blipFill>
        <p:spPr>
          <a:xfrm>
            <a:off x="5655523" y="3943091"/>
            <a:ext cx="871500" cy="34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2"/>
          <p:cNvPicPr preferRelativeResize="0"/>
          <p:nvPr/>
        </p:nvPicPr>
        <p:blipFill rotWithShape="1">
          <a:blip r:embed="rId4">
            <a:alphaModFix/>
          </a:blip>
          <a:srcRect b="0" l="41286" r="4574" t="0"/>
          <a:stretch/>
        </p:blipFill>
        <p:spPr>
          <a:xfrm>
            <a:off x="5115987" y="4296850"/>
            <a:ext cx="1335587" cy="34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4">
            <a:alphaModFix/>
          </a:blip>
          <a:srcRect b="0" l="30337" r="0" t="0"/>
          <a:stretch/>
        </p:blipFill>
        <p:spPr>
          <a:xfrm>
            <a:off x="4799300" y="4650600"/>
            <a:ext cx="1764673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 rotWithShape="1">
          <a:blip r:embed="rId5">
            <a:alphaModFix/>
          </a:blip>
          <a:srcRect b="63328" l="0" r="0" t="0"/>
          <a:stretch/>
        </p:blipFill>
        <p:spPr>
          <a:xfrm>
            <a:off x="7084625" y="868748"/>
            <a:ext cx="1974075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>
            <p:ph idx="1" type="body"/>
          </p:nvPr>
        </p:nvSpPr>
        <p:spPr>
          <a:xfrm>
            <a:off x="7084625" y="559025"/>
            <a:ext cx="2059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Shapes: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430" name="Google Shape;430;p42"/>
          <p:cNvPicPr preferRelativeResize="0"/>
          <p:nvPr/>
        </p:nvPicPr>
        <p:blipFill rotWithShape="1">
          <a:blip r:embed="rId5">
            <a:alphaModFix/>
          </a:blip>
          <a:srcRect b="26080" l="0" r="0" t="37247"/>
          <a:stretch/>
        </p:blipFill>
        <p:spPr>
          <a:xfrm>
            <a:off x="7127325" y="2832286"/>
            <a:ext cx="1974075" cy="11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2"/>
          <p:cNvPicPr preferRelativeResize="0"/>
          <p:nvPr/>
        </p:nvPicPr>
        <p:blipFill rotWithShape="1">
          <a:blip r:embed="rId5">
            <a:alphaModFix/>
          </a:blip>
          <a:srcRect b="-11093" l="16964" r="0" t="74421"/>
          <a:stretch/>
        </p:blipFill>
        <p:spPr>
          <a:xfrm>
            <a:off x="7252075" y="4033200"/>
            <a:ext cx="1639175" cy="11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7127325" y="4033800"/>
            <a:ext cx="20595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Mathematically: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2450" y="989200"/>
            <a:ext cx="2920000" cy="408050"/>
          </a:xfrm>
          <a:prstGeom prst="rect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6974925" y="2041775"/>
            <a:ext cx="20595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 sz="1100">
                <a:solidFill>
                  <a:schemeClr val="dk1"/>
                </a:solidFill>
              </a:rPr>
              <a:t>n:</a:t>
            </a:r>
            <a:r>
              <a:rPr lang="en" sz="1100">
                <a:solidFill>
                  <a:schemeClr val="dk1"/>
                </a:solidFill>
              </a:rPr>
              <a:t> number of nodes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 sz="1100">
                <a:solidFill>
                  <a:schemeClr val="dk1"/>
                </a:solidFill>
              </a:rPr>
              <a:t>d:</a:t>
            </a:r>
            <a:r>
              <a:rPr lang="en" sz="1100">
                <a:solidFill>
                  <a:schemeClr val="dk1"/>
                </a:solidFill>
              </a:rPr>
              <a:t> in_features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" sz="1100">
                <a:solidFill>
                  <a:schemeClr val="dk1"/>
                </a:solidFill>
              </a:rPr>
              <a:t>d</a:t>
            </a:r>
            <a:r>
              <a:rPr i="1" lang="en" sz="1100">
                <a:solidFill>
                  <a:schemeClr val="dk1"/>
                </a:solidFill>
              </a:rPr>
              <a:t>’: </a:t>
            </a:r>
            <a:r>
              <a:rPr lang="en" sz="1100">
                <a:solidFill>
                  <a:schemeClr val="dk1"/>
                </a:solidFill>
              </a:rPr>
              <a:t>out_features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35" name="Google Shape;435;p42"/>
          <p:cNvSpPr txBox="1"/>
          <p:nvPr>
            <p:ph idx="12" type="sldNum"/>
          </p:nvPr>
        </p:nvSpPr>
        <p:spPr>
          <a:xfrm>
            <a:off x="8472458" y="48156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4.  GCNs: Practical Aspects</a:t>
            </a:r>
            <a:endParaRPr b="1" sz="1800">
              <a:solidFill>
                <a:srgbClr val="3D85C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Tasks on Graphs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446" name="Google Shape;4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375" y="1283000"/>
            <a:ext cx="5235251" cy="2993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idx="1" type="body"/>
          </p:nvPr>
        </p:nvSpPr>
        <p:spPr>
          <a:xfrm>
            <a:off x="311700" y="1152475"/>
            <a:ext cx="731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Node classification:</a:t>
            </a:r>
            <a:r>
              <a:rPr lang="en" sz="1200">
                <a:solidFill>
                  <a:schemeClr val="dk1"/>
                </a:solidFill>
              </a:rPr>
              <a:t> Predict a type of a given node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e.g., Malicious users in a social network, community clustering, etc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53" name="Google Shape;45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Tasks on Graphs: Node classification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454" name="Google Shape;454;p45"/>
          <p:cNvPicPr preferRelativeResize="0"/>
          <p:nvPr/>
        </p:nvPicPr>
        <p:blipFill rotWithShape="1">
          <a:blip r:embed="rId3">
            <a:alphaModFix/>
          </a:blip>
          <a:srcRect b="20002" l="8395" r="20992" t="7496"/>
          <a:stretch/>
        </p:blipFill>
        <p:spPr>
          <a:xfrm>
            <a:off x="657225" y="2256175"/>
            <a:ext cx="4343398" cy="250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670" y="2256175"/>
            <a:ext cx="2586300" cy="250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idx="1" type="body"/>
          </p:nvPr>
        </p:nvSpPr>
        <p:spPr>
          <a:xfrm>
            <a:off x="311700" y="1152475"/>
            <a:ext cx="734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Link prediction:</a:t>
            </a:r>
            <a:r>
              <a:rPr lang="en" sz="1200">
                <a:solidFill>
                  <a:schemeClr val="dk1"/>
                </a:solidFill>
              </a:rPr>
              <a:t> Predict whether two nodes are linked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e.g.,  protein-protein interaction, friend suggestion, etc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62" name="Google Shape;4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Tasks on Graphs: Link prediction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463" name="Google Shape;4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69" y="2571750"/>
            <a:ext cx="3379174" cy="19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 rotWithShape="1">
          <a:blip r:embed="rId4">
            <a:alphaModFix/>
          </a:blip>
          <a:srcRect b="0" l="0" r="0" t="21247"/>
          <a:stretch/>
        </p:blipFill>
        <p:spPr>
          <a:xfrm>
            <a:off x="4783983" y="2571750"/>
            <a:ext cx="3383567" cy="199712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/>
          <p:nvPr>
            <p:ph idx="1" type="body"/>
          </p:nvPr>
        </p:nvSpPr>
        <p:spPr>
          <a:xfrm>
            <a:off x="311700" y="1152475"/>
            <a:ext cx="78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Graph classification</a:t>
            </a:r>
            <a:r>
              <a:rPr b="1" lang="en" sz="1200">
                <a:solidFill>
                  <a:schemeClr val="dk1"/>
                </a:solidFill>
              </a:rPr>
              <a:t>:</a:t>
            </a:r>
            <a:r>
              <a:rPr lang="en" sz="1200">
                <a:solidFill>
                  <a:schemeClr val="dk1"/>
                </a:solidFill>
              </a:rPr>
              <a:t> Predict the class of a given graph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e.g.,  </a:t>
            </a:r>
            <a:r>
              <a:rPr lang="en" sz="1200">
                <a:solidFill>
                  <a:schemeClr val="dk1"/>
                </a:solidFill>
              </a:rPr>
              <a:t>type of a chemical molecule, gesture recognition, etc.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Tasks on Graphs: Graph classification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472" name="Google Shape;4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1" y="2571750"/>
            <a:ext cx="3676602" cy="215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7"/>
          <p:cNvPicPr preferRelativeResize="0"/>
          <p:nvPr/>
        </p:nvPicPr>
        <p:blipFill rotWithShape="1">
          <a:blip r:embed="rId4">
            <a:alphaModFix/>
          </a:blip>
          <a:srcRect b="0" l="0" r="25611" t="0"/>
          <a:stretch/>
        </p:blipFill>
        <p:spPr>
          <a:xfrm>
            <a:off x="5641704" y="2571750"/>
            <a:ext cx="2887921" cy="21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/>
          <p:nvPr>
            <p:ph idx="1" type="body"/>
          </p:nvPr>
        </p:nvSpPr>
        <p:spPr>
          <a:xfrm>
            <a:off x="311700" y="1152475"/>
            <a:ext cx="78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Graph generation:</a:t>
            </a:r>
            <a:r>
              <a:rPr lang="en" sz="1200">
                <a:solidFill>
                  <a:schemeClr val="dk1"/>
                </a:solidFill>
              </a:rPr>
              <a:t> generate a graph given an input data.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e.g., interactions learning, molecule generation, </a:t>
            </a:r>
            <a:r>
              <a:rPr lang="en" sz="1200">
                <a:solidFill>
                  <a:schemeClr val="dk1"/>
                </a:solidFill>
              </a:rPr>
              <a:t>interactions sparsifying</a:t>
            </a:r>
            <a:r>
              <a:rPr lang="en" sz="1200">
                <a:solidFill>
                  <a:schemeClr val="dk1"/>
                </a:solidFill>
              </a:rPr>
              <a:t>, etc.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480" name="Google Shape;4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Tasks on Graphs: Graph Generation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50" y="2639625"/>
            <a:ext cx="3886674" cy="2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775" y="2639625"/>
            <a:ext cx="4421275" cy="20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8396" y="400600"/>
            <a:ext cx="1438979" cy="20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Overall Structure of GCN</a:t>
            </a:r>
            <a:endParaRPr b="1" sz="1800">
              <a:solidFill>
                <a:srgbClr val="3D85C6"/>
              </a:solidFill>
            </a:endParaRPr>
          </a:p>
        </p:txBody>
      </p:sp>
      <p:grpSp>
        <p:nvGrpSpPr>
          <p:cNvPr id="490" name="Google Shape;490;p49"/>
          <p:cNvGrpSpPr/>
          <p:nvPr/>
        </p:nvGrpSpPr>
        <p:grpSpPr>
          <a:xfrm>
            <a:off x="415524" y="1246325"/>
            <a:ext cx="6636549" cy="2253064"/>
            <a:chOff x="1253724" y="1221600"/>
            <a:chExt cx="6636549" cy="2253064"/>
          </a:xfrm>
        </p:grpSpPr>
        <p:pic>
          <p:nvPicPr>
            <p:cNvPr id="491" name="Google Shape;491;p49"/>
            <p:cNvPicPr preferRelativeResize="0"/>
            <p:nvPr/>
          </p:nvPicPr>
          <p:blipFill rotWithShape="1">
            <a:blip r:embed="rId3">
              <a:alphaModFix/>
            </a:blip>
            <a:srcRect b="36558" l="12735" r="12660" t="18412"/>
            <a:stretch/>
          </p:blipFill>
          <p:spPr>
            <a:xfrm>
              <a:off x="1253724" y="1221600"/>
              <a:ext cx="6636549" cy="2253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49"/>
            <p:cNvPicPr preferRelativeResize="0"/>
            <p:nvPr/>
          </p:nvPicPr>
          <p:blipFill rotWithShape="1">
            <a:blip r:embed="rId3">
              <a:alphaModFix/>
            </a:blip>
            <a:srcRect b="39371" l="27523" r="66694" t="26791"/>
            <a:stretch/>
          </p:blipFill>
          <p:spPr>
            <a:xfrm>
              <a:off x="4314825" y="1649025"/>
              <a:ext cx="514350" cy="1693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49"/>
            <p:cNvSpPr txBox="1"/>
            <p:nvPr/>
          </p:nvSpPr>
          <p:spPr>
            <a:xfrm>
              <a:off x="3371850" y="2236000"/>
              <a:ext cx="600000" cy="543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494" name="Google Shape;494;p49"/>
            <p:cNvPicPr preferRelativeResize="0"/>
            <p:nvPr/>
          </p:nvPicPr>
          <p:blipFill rotWithShape="1">
            <a:blip r:embed="rId4">
              <a:alphaModFix/>
            </a:blip>
            <a:srcRect b="0" l="29917" r="63560" t="0"/>
            <a:stretch/>
          </p:blipFill>
          <p:spPr>
            <a:xfrm>
              <a:off x="3549013" y="2209200"/>
              <a:ext cx="267270" cy="572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p49"/>
            <p:cNvSpPr txBox="1"/>
            <p:nvPr/>
          </p:nvSpPr>
          <p:spPr>
            <a:xfrm>
              <a:off x="3256199" y="1882000"/>
              <a:ext cx="92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351C75"/>
                  </a:solidFill>
                  <a:highlight>
                    <a:srgbClr val="F3F3F3"/>
                  </a:highlight>
                  <a:latin typeface="Merriweather"/>
                  <a:ea typeface="Merriweather"/>
                  <a:cs typeface="Merriweather"/>
                  <a:sym typeface="Merriweather"/>
                </a:rPr>
                <a:t>Activation</a:t>
              </a:r>
              <a:endParaRPr b="1" sz="1100">
                <a:solidFill>
                  <a:srgbClr val="351C75"/>
                </a:solidFill>
                <a:highlight>
                  <a:srgbClr val="F3F3F3"/>
                </a:highlight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496" name="Google Shape;496;p49"/>
          <p:cNvSpPr txBox="1"/>
          <p:nvPr/>
        </p:nvSpPr>
        <p:spPr>
          <a:xfrm>
            <a:off x="722700" y="3499400"/>
            <a:ext cx="74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Inputs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1915700" y="3499400"/>
            <a:ext cx="190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 representation learning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4025500" y="3573225"/>
            <a:ext cx="125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Aggregation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Mean, Sum, Max-pooling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99" name="Google Shape;499;p49"/>
          <p:cNvSpPr txBox="1"/>
          <p:nvPr/>
        </p:nvSpPr>
        <p:spPr>
          <a:xfrm>
            <a:off x="5490000" y="3607100"/>
            <a:ext cx="125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 Classification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00" name="Google Shape;500;p49"/>
          <p:cNvSpPr/>
          <p:nvPr/>
        </p:nvSpPr>
        <p:spPr>
          <a:xfrm>
            <a:off x="1587275" y="1293425"/>
            <a:ext cx="2546400" cy="2799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4198500" y="1293425"/>
            <a:ext cx="2646000" cy="2988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 txBox="1"/>
          <p:nvPr/>
        </p:nvSpPr>
        <p:spPr>
          <a:xfrm>
            <a:off x="7135175" y="1533550"/>
            <a:ext cx="2020500" cy="14775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Depending on the downstream task, we adjust this part: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Node classification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Graph classification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Graph generation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etc.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503" name="Google Shape;503;p49"/>
          <p:cNvCxnSpPr>
            <a:stCxn id="501" idx="0"/>
            <a:endCxn id="502" idx="0"/>
          </p:cNvCxnSpPr>
          <p:nvPr/>
        </p:nvCxnSpPr>
        <p:spPr>
          <a:xfrm flipH="1" rot="-5400000">
            <a:off x="6713400" y="101525"/>
            <a:ext cx="240000" cy="2623800"/>
          </a:xfrm>
          <a:prstGeom prst="bentConnector3">
            <a:avLst>
              <a:gd fmla="val -992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04" name="Google Shape;50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Basic G</a:t>
            </a:r>
            <a:r>
              <a:rPr b="1" lang="en" sz="1800">
                <a:solidFill>
                  <a:srgbClr val="3D85C6"/>
                </a:solidFill>
              </a:rPr>
              <a:t>CN Implementation 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510" name="Google Shape;51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0" y="533300"/>
            <a:ext cx="5722676" cy="43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0"/>
          <p:cNvSpPr txBox="1"/>
          <p:nvPr/>
        </p:nvSpPr>
        <p:spPr>
          <a:xfrm>
            <a:off x="5749400" y="2038350"/>
            <a:ext cx="3066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Parameters: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000">
                <a:solidFill>
                  <a:schemeClr val="dk1"/>
                </a:solidFill>
              </a:rPr>
              <a:t>in_dim:</a:t>
            </a:r>
            <a:r>
              <a:rPr i="1" lang="en" sz="12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number of features of 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i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000">
                <a:solidFill>
                  <a:schemeClr val="dk1"/>
                </a:solidFill>
              </a:rPr>
              <a:t>n_nodes:</a:t>
            </a:r>
            <a:r>
              <a:rPr lang="en" sz="1200">
                <a:solidFill>
                  <a:schemeClr val="dk1"/>
                </a:solidFill>
              </a:rPr>
              <a:t> number of nodes in the graph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000">
                <a:solidFill>
                  <a:schemeClr val="dk1"/>
                </a:solidFill>
              </a:rPr>
              <a:t>h</a:t>
            </a:r>
            <a:r>
              <a:rPr i="1" lang="en" sz="1000">
                <a:solidFill>
                  <a:schemeClr val="dk1"/>
                </a:solidFill>
              </a:rPr>
              <a:t>idden_dim:</a:t>
            </a:r>
            <a:r>
              <a:rPr lang="en" sz="1200">
                <a:solidFill>
                  <a:schemeClr val="dk1"/>
                </a:solidFill>
              </a:rPr>
              <a:t> embedding dimension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000">
                <a:solidFill>
                  <a:schemeClr val="dk1"/>
                </a:solidFill>
              </a:rPr>
              <a:t>n</a:t>
            </a:r>
            <a:r>
              <a:rPr i="1" lang="en" sz="1000">
                <a:solidFill>
                  <a:schemeClr val="dk1"/>
                </a:solidFill>
              </a:rPr>
              <a:t>_gcn_layers:</a:t>
            </a:r>
            <a:r>
              <a:rPr lang="en" sz="1200">
                <a:solidFill>
                  <a:schemeClr val="dk1"/>
                </a:solidFill>
              </a:rPr>
              <a:t> number of convolutional layers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i="1" lang="en" sz="1000">
                <a:solidFill>
                  <a:schemeClr val="dk1"/>
                </a:solidFill>
              </a:rPr>
              <a:t>n</a:t>
            </a:r>
            <a:r>
              <a:rPr i="1" lang="en" sz="1000">
                <a:solidFill>
                  <a:schemeClr val="dk1"/>
                </a:solidFill>
              </a:rPr>
              <a:t>_classes:</a:t>
            </a:r>
            <a:r>
              <a:rPr lang="en" sz="1200">
                <a:solidFill>
                  <a:schemeClr val="dk1"/>
                </a:solidFill>
              </a:rPr>
              <a:t> number of classes</a:t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512" name="Google Shape;512;p50"/>
          <p:cNvGrpSpPr/>
          <p:nvPr/>
        </p:nvGrpSpPr>
        <p:grpSpPr>
          <a:xfrm>
            <a:off x="5729568" y="533301"/>
            <a:ext cx="3414438" cy="1421596"/>
            <a:chOff x="4109825" y="533300"/>
            <a:chExt cx="4740300" cy="2320974"/>
          </a:xfrm>
        </p:grpSpPr>
        <p:sp>
          <p:nvSpPr>
            <p:cNvPr id="513" name="Google Shape;513;p50"/>
            <p:cNvSpPr/>
            <p:nvPr/>
          </p:nvSpPr>
          <p:spPr>
            <a:xfrm>
              <a:off x="4109825" y="539838"/>
              <a:ext cx="4740300" cy="2307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4" name="Google Shape;514;p50"/>
            <p:cNvGrpSpPr/>
            <p:nvPr/>
          </p:nvGrpSpPr>
          <p:grpSpPr>
            <a:xfrm>
              <a:off x="4113550" y="533300"/>
              <a:ext cx="4732849" cy="2320974"/>
              <a:chOff x="4113550" y="533300"/>
              <a:chExt cx="4732849" cy="2320974"/>
            </a:xfrm>
          </p:grpSpPr>
          <p:pic>
            <p:nvPicPr>
              <p:cNvPr id="515" name="Google Shape;515;p50"/>
              <p:cNvPicPr preferRelativeResize="0"/>
              <p:nvPr/>
            </p:nvPicPr>
            <p:blipFill rotWithShape="1">
              <a:blip r:embed="rId4">
                <a:alphaModFix/>
              </a:blip>
              <a:srcRect b="53966" l="77307" r="19848" t="41859"/>
              <a:stretch/>
            </p:blipFill>
            <p:spPr>
              <a:xfrm>
                <a:off x="8309325" y="1679025"/>
                <a:ext cx="252749" cy="208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6" name="Google Shape;516;p50"/>
              <p:cNvGrpSpPr/>
              <p:nvPr/>
            </p:nvGrpSpPr>
            <p:grpSpPr>
              <a:xfrm>
                <a:off x="4113550" y="533300"/>
                <a:ext cx="4732849" cy="2320974"/>
                <a:chOff x="4113550" y="533300"/>
                <a:chExt cx="4732849" cy="2320974"/>
              </a:xfrm>
            </p:grpSpPr>
            <p:grpSp>
              <p:nvGrpSpPr>
                <p:cNvPr id="517" name="Google Shape;517;p50"/>
                <p:cNvGrpSpPr/>
                <p:nvPr/>
              </p:nvGrpSpPr>
              <p:grpSpPr>
                <a:xfrm>
                  <a:off x="4113550" y="533300"/>
                  <a:ext cx="4195776" cy="2320974"/>
                  <a:chOff x="4928700" y="565575"/>
                  <a:chExt cx="4195776" cy="2320974"/>
                </a:xfrm>
              </p:grpSpPr>
              <p:pic>
                <p:nvPicPr>
                  <p:cNvPr id="518" name="Google Shape;518;p5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36558" l="15908" r="64091" t="18412"/>
                  <a:stretch/>
                </p:blipFill>
                <p:spPr>
                  <a:xfrm>
                    <a:off x="4928700" y="565575"/>
                    <a:ext cx="1777823" cy="22447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519" name="Google Shape;519;p50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35032" l="47044" r="25754" t="19938"/>
                  <a:stretch/>
                </p:blipFill>
                <p:spPr>
                  <a:xfrm>
                    <a:off x="6706525" y="641825"/>
                    <a:ext cx="2417951" cy="22447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520" name="Google Shape;520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4523" l="81928" r="14873" t="20447"/>
                <a:stretch/>
              </p:blipFill>
              <p:spPr>
                <a:xfrm>
                  <a:off x="8562075" y="609550"/>
                  <a:ext cx="284324" cy="2244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" name="Google Shape;521;p5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9371" l="27523" r="66694" t="26791"/>
                <a:stretch/>
              </p:blipFill>
              <p:spPr>
                <a:xfrm>
                  <a:off x="5910120" y="939674"/>
                  <a:ext cx="513992" cy="16867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522" name="Google Shape;522;p50"/>
          <p:cNvSpPr/>
          <p:nvPr/>
        </p:nvSpPr>
        <p:spPr>
          <a:xfrm>
            <a:off x="1745250" y="636725"/>
            <a:ext cx="4551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6270250" y="2330900"/>
            <a:ext cx="455100" cy="17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2255350" y="636725"/>
            <a:ext cx="4551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6270250" y="2535325"/>
            <a:ext cx="559800" cy="17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2804450" y="636725"/>
            <a:ext cx="6633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270250" y="2881500"/>
            <a:ext cx="729000" cy="17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3561750" y="636725"/>
            <a:ext cx="7983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6270250" y="3056100"/>
            <a:ext cx="832800" cy="17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4397025" y="636725"/>
            <a:ext cx="7290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/>
          <p:nvPr/>
        </p:nvSpPr>
        <p:spPr>
          <a:xfrm>
            <a:off x="6270250" y="3432100"/>
            <a:ext cx="663300" cy="17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0"/>
          <p:cNvSpPr/>
          <p:nvPr/>
        </p:nvSpPr>
        <p:spPr>
          <a:xfrm>
            <a:off x="779025" y="1010250"/>
            <a:ext cx="30333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6407200" y="636725"/>
            <a:ext cx="455100" cy="1258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"/>
          <p:cNvSpPr/>
          <p:nvPr/>
        </p:nvSpPr>
        <p:spPr>
          <a:xfrm>
            <a:off x="779025" y="1178675"/>
            <a:ext cx="3267600" cy="1311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0"/>
          <p:cNvSpPr/>
          <p:nvPr/>
        </p:nvSpPr>
        <p:spPr>
          <a:xfrm>
            <a:off x="6962825" y="636725"/>
            <a:ext cx="455100" cy="1258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0"/>
          <p:cNvSpPr/>
          <p:nvPr/>
        </p:nvSpPr>
        <p:spPr>
          <a:xfrm>
            <a:off x="779025" y="1558375"/>
            <a:ext cx="2688600" cy="6489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0"/>
          <p:cNvSpPr/>
          <p:nvPr/>
        </p:nvSpPr>
        <p:spPr>
          <a:xfrm>
            <a:off x="8259850" y="919600"/>
            <a:ext cx="455100" cy="741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50"/>
          <p:cNvSpPr/>
          <p:nvPr/>
        </p:nvSpPr>
        <p:spPr>
          <a:xfrm>
            <a:off x="1671450" y="2644350"/>
            <a:ext cx="170400" cy="1746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50"/>
          <p:cNvSpPr/>
          <p:nvPr/>
        </p:nvSpPr>
        <p:spPr>
          <a:xfrm>
            <a:off x="1868850" y="2613150"/>
            <a:ext cx="207900" cy="2370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0"/>
          <p:cNvSpPr/>
          <p:nvPr/>
        </p:nvSpPr>
        <p:spPr>
          <a:xfrm>
            <a:off x="5749400" y="708294"/>
            <a:ext cx="520800" cy="601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0"/>
          <p:cNvSpPr/>
          <p:nvPr/>
        </p:nvSpPr>
        <p:spPr>
          <a:xfrm>
            <a:off x="5749400" y="1309769"/>
            <a:ext cx="520800" cy="601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0"/>
          <p:cNvSpPr/>
          <p:nvPr/>
        </p:nvSpPr>
        <p:spPr>
          <a:xfrm>
            <a:off x="779025" y="3056100"/>
            <a:ext cx="3475500" cy="295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0"/>
          <p:cNvSpPr/>
          <p:nvPr/>
        </p:nvSpPr>
        <p:spPr>
          <a:xfrm>
            <a:off x="779025" y="3557850"/>
            <a:ext cx="3475500" cy="295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0"/>
          <p:cNvSpPr/>
          <p:nvPr/>
        </p:nvSpPr>
        <p:spPr>
          <a:xfrm>
            <a:off x="779025" y="4028925"/>
            <a:ext cx="3475500" cy="295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0"/>
          <p:cNvSpPr/>
          <p:nvPr/>
        </p:nvSpPr>
        <p:spPr>
          <a:xfrm>
            <a:off x="7539925" y="966900"/>
            <a:ext cx="559800" cy="648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50"/>
          <p:cNvSpPr/>
          <p:nvPr/>
        </p:nvSpPr>
        <p:spPr>
          <a:xfrm>
            <a:off x="779025" y="4561350"/>
            <a:ext cx="3475500" cy="175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0"/>
          <p:cNvSpPr/>
          <p:nvPr/>
        </p:nvSpPr>
        <p:spPr>
          <a:xfrm>
            <a:off x="1224100" y="4798300"/>
            <a:ext cx="266400" cy="1758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50"/>
          <p:cNvSpPr/>
          <p:nvPr/>
        </p:nvSpPr>
        <p:spPr>
          <a:xfrm>
            <a:off x="8898375" y="895325"/>
            <a:ext cx="207900" cy="741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Training GCNs: Key considerations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555" name="Google Shape;555;p51"/>
          <p:cNvSpPr txBox="1"/>
          <p:nvPr/>
        </p:nvSpPr>
        <p:spPr>
          <a:xfrm>
            <a:off x="374075" y="941525"/>
            <a:ext cx="30519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Data Preprocessing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Normalize node features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Handle missing data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Normalize the graph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56" name="Google Shape;556;p51"/>
          <p:cNvSpPr txBox="1"/>
          <p:nvPr/>
        </p:nvSpPr>
        <p:spPr>
          <a:xfrm>
            <a:off x="2341800" y="3768350"/>
            <a:ext cx="44604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Graph Construction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Create the adjacency matrix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Choose the graph structure  (spatial, temporal, etc.)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Handle directed/undirected edges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57" name="Google Shape;557;p51"/>
          <p:cNvSpPr txBox="1"/>
          <p:nvPr/>
        </p:nvSpPr>
        <p:spPr>
          <a:xfrm>
            <a:off x="374075" y="2465600"/>
            <a:ext cx="30519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Neighborhood Aggregation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Choose aggregation functions (e.g., mean, attention)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Impact on information propagation 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58" name="Google Shape;558;p51"/>
          <p:cNvSpPr txBox="1"/>
          <p:nvPr/>
        </p:nvSpPr>
        <p:spPr>
          <a:xfrm>
            <a:off x="5625000" y="756725"/>
            <a:ext cx="3020400" cy="110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Graph Convolution Layers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Structure of a GCN layer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Weight matrices, activation functions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Graph convolution operation 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59" name="Google Shape;559;p51"/>
          <p:cNvSpPr txBox="1"/>
          <p:nvPr/>
        </p:nvSpPr>
        <p:spPr>
          <a:xfrm>
            <a:off x="5625000" y="2520650"/>
            <a:ext cx="29841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Depth of the Model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Number of convolution layers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Trade-off between complexity and overfitting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235050" y="792375"/>
            <a:ext cx="297000" cy="284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</a:t>
            </a:r>
            <a:endParaRPr b="1"/>
          </a:p>
        </p:txBody>
      </p:sp>
      <p:sp>
        <p:nvSpPr>
          <p:cNvPr id="561" name="Google Shape;561;p51"/>
          <p:cNvSpPr/>
          <p:nvPr/>
        </p:nvSpPr>
        <p:spPr>
          <a:xfrm>
            <a:off x="235050" y="2341225"/>
            <a:ext cx="297000" cy="284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</a:t>
            </a:r>
            <a:endParaRPr b="1"/>
          </a:p>
        </p:txBody>
      </p:sp>
      <p:sp>
        <p:nvSpPr>
          <p:cNvPr id="562" name="Google Shape;562;p51"/>
          <p:cNvSpPr/>
          <p:nvPr/>
        </p:nvSpPr>
        <p:spPr>
          <a:xfrm>
            <a:off x="2213575" y="3631025"/>
            <a:ext cx="297000" cy="284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sp>
        <p:nvSpPr>
          <p:cNvPr id="563" name="Google Shape;563;p51"/>
          <p:cNvSpPr/>
          <p:nvPr/>
        </p:nvSpPr>
        <p:spPr>
          <a:xfrm>
            <a:off x="5468500" y="617700"/>
            <a:ext cx="297000" cy="284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</a:t>
            </a:r>
            <a:endParaRPr b="1"/>
          </a:p>
        </p:txBody>
      </p:sp>
      <p:sp>
        <p:nvSpPr>
          <p:cNvPr id="564" name="Google Shape;564;p51"/>
          <p:cNvSpPr/>
          <p:nvPr/>
        </p:nvSpPr>
        <p:spPr>
          <a:xfrm>
            <a:off x="5468500" y="2381400"/>
            <a:ext cx="297000" cy="2844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endParaRPr b="1"/>
          </a:p>
        </p:txBody>
      </p:sp>
      <p:sp>
        <p:nvSpPr>
          <p:cNvPr id="565" name="Google Shape;565;p51"/>
          <p:cNvSpPr/>
          <p:nvPr/>
        </p:nvSpPr>
        <p:spPr>
          <a:xfrm>
            <a:off x="3873750" y="1785325"/>
            <a:ext cx="1396500" cy="8403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GCN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cxnSp>
        <p:nvCxnSpPr>
          <p:cNvPr id="566" name="Google Shape;566;p51"/>
          <p:cNvCxnSpPr>
            <a:stCxn id="565" idx="1"/>
            <a:endCxn id="555" idx="3"/>
          </p:cNvCxnSpPr>
          <p:nvPr/>
        </p:nvCxnSpPr>
        <p:spPr>
          <a:xfrm rot="10800000">
            <a:off x="3426063" y="1403184"/>
            <a:ext cx="652200" cy="5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51"/>
          <p:cNvCxnSpPr>
            <a:stCxn id="565" idx="3"/>
            <a:endCxn id="557" idx="3"/>
          </p:cNvCxnSpPr>
          <p:nvPr/>
        </p:nvCxnSpPr>
        <p:spPr>
          <a:xfrm flipH="1">
            <a:off x="3426063" y="2502566"/>
            <a:ext cx="652200" cy="42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51"/>
          <p:cNvCxnSpPr>
            <a:stCxn id="565" idx="4"/>
            <a:endCxn id="556" idx="0"/>
          </p:cNvCxnSpPr>
          <p:nvPr/>
        </p:nvCxnSpPr>
        <p:spPr>
          <a:xfrm>
            <a:off x="4572000" y="2625625"/>
            <a:ext cx="0" cy="11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51"/>
          <p:cNvCxnSpPr>
            <a:stCxn id="565" idx="5"/>
            <a:endCxn id="559" idx="1"/>
          </p:cNvCxnSpPr>
          <p:nvPr/>
        </p:nvCxnSpPr>
        <p:spPr>
          <a:xfrm>
            <a:off x="5065737" y="2502566"/>
            <a:ext cx="559200" cy="4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0" name="Google Shape;570;p51"/>
          <p:cNvCxnSpPr>
            <a:stCxn id="565" idx="7"/>
            <a:endCxn id="558" idx="1"/>
          </p:cNvCxnSpPr>
          <p:nvPr/>
        </p:nvCxnSpPr>
        <p:spPr>
          <a:xfrm flipH="1" rot="10800000">
            <a:off x="5065737" y="1310784"/>
            <a:ext cx="559200" cy="5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282900" y="2285400"/>
            <a:ext cx="85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400"/>
              <a:buAutoNum type="arabicPeriod"/>
            </a:pPr>
            <a:r>
              <a:rPr b="1" lang="en" sz="2400">
                <a:solidFill>
                  <a:srgbClr val="3D85C6"/>
                </a:solidFill>
              </a:rPr>
              <a:t>Why graphs ?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Practical advices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577" name="Google Shape;577;p52"/>
          <p:cNvSpPr txBox="1"/>
          <p:nvPr/>
        </p:nvSpPr>
        <p:spPr>
          <a:xfrm>
            <a:off x="407225" y="950150"/>
            <a:ext cx="2758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Potential Pitfalls when going deep: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Vanishing gradient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Overfitting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Over-smoothing: node vectors become too similar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Bottleneck(over-squashing): a single node vector contains data of too many nodes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78" name="Google Shape;5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600" y="1017725"/>
            <a:ext cx="5786351" cy="21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 rotWithShape="1">
          <a:blip r:embed="rId4">
            <a:alphaModFix/>
          </a:blip>
          <a:srcRect b="10453" l="3048" r="22971" t="63055"/>
          <a:stretch/>
        </p:blipFill>
        <p:spPr>
          <a:xfrm>
            <a:off x="3165600" y="3506593"/>
            <a:ext cx="5786348" cy="11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/>
          <p:nvPr>
            <p:ph type="title"/>
          </p:nvPr>
        </p:nvSpPr>
        <p:spPr>
          <a:xfrm>
            <a:off x="311700" y="368825"/>
            <a:ext cx="85206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3D85C6"/>
                </a:solidFill>
              </a:rPr>
              <a:t>More advanced GCNs variantes</a:t>
            </a:r>
            <a:endParaRPr b="1" sz="1820">
              <a:solidFill>
                <a:srgbClr val="3D85C6"/>
              </a:solidFill>
            </a:endParaRPr>
          </a:p>
        </p:txBody>
      </p:sp>
      <p:sp>
        <p:nvSpPr>
          <p:cNvPr id="586" name="Google Shape;586;p53"/>
          <p:cNvSpPr txBox="1"/>
          <p:nvPr/>
        </p:nvSpPr>
        <p:spPr>
          <a:xfrm>
            <a:off x="371475" y="1066350"/>
            <a:ext cx="82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GraphSAGE (Graph Sample and Aggregated)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"Inductive Representation Learning on Large Graphs" by Hamilton et al. (2017).</a:t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Key Idea: </a:t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GraphSAGE addresses scalability issues by sampling a fixed-size neighborhood around each node during training. It aggregates information from the sampled neighbors, allowing it to scale to large graphs.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87" name="Google Shape;5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605" y="2408664"/>
            <a:ext cx="4766801" cy="209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4"/>
          <p:cNvSpPr txBox="1"/>
          <p:nvPr/>
        </p:nvSpPr>
        <p:spPr>
          <a:xfrm>
            <a:off x="407225" y="950150"/>
            <a:ext cx="33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4" name="Google Shape;594;p54"/>
          <p:cNvSpPr txBox="1"/>
          <p:nvPr/>
        </p:nvSpPr>
        <p:spPr>
          <a:xfrm>
            <a:off x="371475" y="1066350"/>
            <a:ext cx="82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GAT (Graph Attention Network)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"Graph Attention Networks" by Velickovic et al. (2018).</a:t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Key Idea:</a:t>
            </a:r>
            <a:endParaRPr sz="12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GAT introduces attention mechanisms to assign different weights to neighbors during aggregation, enabling nodes to selectively attend to more informative neighbors.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95" name="Google Shape;5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761" y="2515100"/>
            <a:ext cx="2982827" cy="1948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4"/>
          <p:cNvSpPr txBox="1"/>
          <p:nvPr>
            <p:ph type="title"/>
          </p:nvPr>
        </p:nvSpPr>
        <p:spPr>
          <a:xfrm>
            <a:off x="311700" y="368825"/>
            <a:ext cx="85206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3D85C6"/>
                </a:solidFill>
              </a:rPr>
              <a:t>More advanced GCNs variantes</a:t>
            </a:r>
            <a:endParaRPr b="1" sz="1820">
              <a:solidFill>
                <a:srgbClr val="3D85C6"/>
              </a:solidFill>
            </a:endParaRPr>
          </a:p>
        </p:txBody>
      </p:sp>
      <p:sp>
        <p:nvSpPr>
          <p:cNvPr id="597" name="Google Shape;59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"/>
          <p:cNvSpPr txBox="1"/>
          <p:nvPr/>
        </p:nvSpPr>
        <p:spPr>
          <a:xfrm>
            <a:off x="407225" y="950150"/>
            <a:ext cx="33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03" name="Google Shape;603;p55"/>
          <p:cNvSpPr txBox="1"/>
          <p:nvPr/>
        </p:nvSpPr>
        <p:spPr>
          <a:xfrm>
            <a:off x="371475" y="990150"/>
            <a:ext cx="826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STGCN (Spatial Temporal Graph Convolutional Networks)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“Spatial Temporal Graph Convolutional Networks for Skeleton-Based Action Recognition” by Yan et al. (2018).</a:t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Key idea:</a:t>
            </a:r>
            <a:endParaRPr sz="1200" u="sng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STGCN incorporates both spatial and temporal dependencies within a graph structure. It applies graph convolutions across both spatial and temporal dimensions. This enables the model to capture spatial dependencies between different locations as well as temporal dependencies over time.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04" name="Google Shape;6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50" y="2623714"/>
            <a:ext cx="7440451" cy="15171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5"/>
          <p:cNvSpPr txBox="1"/>
          <p:nvPr>
            <p:ph type="title"/>
          </p:nvPr>
        </p:nvSpPr>
        <p:spPr>
          <a:xfrm>
            <a:off x="311700" y="368825"/>
            <a:ext cx="85206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3D85C6"/>
                </a:solidFill>
              </a:rPr>
              <a:t>More advanced GCNs variantes</a:t>
            </a:r>
            <a:endParaRPr b="1" sz="1820">
              <a:solidFill>
                <a:srgbClr val="3D85C6"/>
              </a:solidFill>
            </a:endParaRPr>
          </a:p>
        </p:txBody>
      </p:sp>
      <p:sp>
        <p:nvSpPr>
          <p:cNvPr id="606" name="Google Shape;60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6"/>
          <p:cNvSpPr txBox="1"/>
          <p:nvPr/>
        </p:nvSpPr>
        <p:spPr>
          <a:xfrm>
            <a:off x="407225" y="950150"/>
            <a:ext cx="338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2" name="Google Shape;612;p56"/>
          <p:cNvSpPr txBox="1"/>
          <p:nvPr/>
        </p:nvSpPr>
        <p:spPr>
          <a:xfrm>
            <a:off x="371475" y="990150"/>
            <a:ext cx="8261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SGCN (Sparse Graph Convolution Network)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492D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“Sparse graph convolution network for pedestrian trajectory prediction” by Shi et al. (2021)</a:t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6492D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Key idea:</a:t>
            </a:r>
            <a:endParaRPr sz="12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SGCNs are designed to be efficient for graphs with a sparse adjacency matrix. One of the main motivations for SGCNs is to reduce the computational complexity associated with standard GCNs, which involve matrix multiplications with the full adjacency matrix.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13" name="Google Shape;6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289" y="2286075"/>
            <a:ext cx="2562561" cy="2672524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56"/>
          <p:cNvSpPr txBox="1"/>
          <p:nvPr>
            <p:ph type="title"/>
          </p:nvPr>
        </p:nvSpPr>
        <p:spPr>
          <a:xfrm>
            <a:off x="311700" y="368825"/>
            <a:ext cx="8520600" cy="45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>
                <a:solidFill>
                  <a:srgbClr val="3D85C6"/>
                </a:solidFill>
              </a:rPr>
              <a:t>More advanced GCNs variantes</a:t>
            </a:r>
            <a:endParaRPr b="1" sz="1820">
              <a:solidFill>
                <a:srgbClr val="3D85C6"/>
              </a:solidFill>
            </a:endParaRPr>
          </a:p>
        </p:txBody>
      </p:sp>
      <p:pic>
        <p:nvPicPr>
          <p:cNvPr id="615" name="Google Shape;615;p56"/>
          <p:cNvPicPr preferRelativeResize="0"/>
          <p:nvPr/>
        </p:nvPicPr>
        <p:blipFill rotWithShape="1">
          <a:blip r:embed="rId4">
            <a:alphaModFix/>
          </a:blip>
          <a:srcRect b="0" l="0" r="41816" t="0"/>
          <a:stretch/>
        </p:blipFill>
        <p:spPr>
          <a:xfrm>
            <a:off x="1371800" y="2406063"/>
            <a:ext cx="2420624" cy="24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Challenges &amp; Future Directions: What lies ahead</a:t>
            </a:r>
            <a:endParaRPr b="1" sz="1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2" name="Google Shape;622;p57"/>
          <p:cNvSpPr txBox="1"/>
          <p:nvPr/>
        </p:nvSpPr>
        <p:spPr>
          <a:xfrm>
            <a:off x="371475" y="1218750"/>
            <a:ext cx="406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Challenge:</a:t>
            </a:r>
            <a:r>
              <a:rPr lang="en" sz="1200">
                <a:solidFill>
                  <a:schemeClr val="dk1"/>
                </a:solidFill>
              </a:rPr>
              <a:t> As the size of the graph increases, the computational and memory requirements for training and inference increases.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Future Direction:</a:t>
            </a:r>
            <a:r>
              <a:rPr lang="en" sz="1200">
                <a:solidFill>
                  <a:schemeClr val="dk1"/>
                </a:solidFill>
              </a:rPr>
              <a:t> Developing scalable GCN variants or exploring techniques to efficiently handle large-scale graphs.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3" name="Google Shape;623;p57"/>
          <p:cNvSpPr txBox="1"/>
          <p:nvPr/>
        </p:nvSpPr>
        <p:spPr>
          <a:xfrm>
            <a:off x="371475" y="3446850"/>
            <a:ext cx="406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Challenge:</a:t>
            </a:r>
            <a:r>
              <a:rPr lang="en" sz="1200">
                <a:solidFill>
                  <a:schemeClr val="dk1"/>
                </a:solidFill>
              </a:rPr>
              <a:t> Generalizing GCNs to handle heterogeneous graphs with different types of nodes and edges is a challenge.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Future Direction:</a:t>
            </a:r>
            <a:r>
              <a:rPr lang="en" sz="1200">
                <a:solidFill>
                  <a:schemeClr val="dk1"/>
                </a:solidFill>
              </a:rPr>
              <a:t> the development of more flexible and adaptive architectures to handle </a:t>
            </a:r>
            <a:r>
              <a:rPr lang="en" sz="1200">
                <a:solidFill>
                  <a:schemeClr val="dk1"/>
                </a:solidFill>
              </a:rPr>
              <a:t>heterogeneous graphs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4" name="Google Shape;624;p57"/>
          <p:cNvSpPr txBox="1"/>
          <p:nvPr/>
        </p:nvSpPr>
        <p:spPr>
          <a:xfrm>
            <a:off x="4766700" y="1222250"/>
            <a:ext cx="406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Challenge:</a:t>
            </a:r>
            <a:r>
              <a:rPr lang="en" sz="1200">
                <a:solidFill>
                  <a:schemeClr val="dk1"/>
                </a:solidFill>
              </a:rPr>
              <a:t> Graphs in real-world applications often contain noise, missing edges, or incomplete information.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Future Direction:</a:t>
            </a:r>
            <a:r>
              <a:rPr lang="en" sz="1200">
                <a:solidFill>
                  <a:schemeClr val="dk1"/>
                </a:solidFill>
              </a:rPr>
              <a:t> Developing GCN variants that are robust to noisy data or designing methods to impute missing information in graphs.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5" name="Google Shape;625;p57"/>
          <p:cNvSpPr txBox="1"/>
          <p:nvPr/>
        </p:nvSpPr>
        <p:spPr>
          <a:xfrm>
            <a:off x="4766700" y="3474000"/>
            <a:ext cx="406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Challenge:</a:t>
            </a:r>
            <a:r>
              <a:rPr lang="en" sz="1200">
                <a:solidFill>
                  <a:schemeClr val="dk1"/>
                </a:solidFill>
              </a:rPr>
              <a:t> Understanding and interpreting the learned representations in GCNs can be challenging, especially in complex, high-dimensional graphs.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</a:rPr>
              <a:t>Future Direction:</a:t>
            </a:r>
            <a:r>
              <a:rPr lang="en" sz="1200">
                <a:solidFill>
                  <a:schemeClr val="dk1"/>
                </a:solidFill>
              </a:rPr>
              <a:t> Exploring techniques for interpretability and visualization of graph representations.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6" name="Google Shape;626;p57"/>
          <p:cNvSpPr txBox="1"/>
          <p:nvPr/>
        </p:nvSpPr>
        <p:spPr>
          <a:xfrm>
            <a:off x="371475" y="852200"/>
            <a:ext cx="4065600" cy="3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Scalability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27" name="Google Shape;627;p57"/>
          <p:cNvSpPr txBox="1"/>
          <p:nvPr/>
        </p:nvSpPr>
        <p:spPr>
          <a:xfrm>
            <a:off x="371475" y="3104700"/>
            <a:ext cx="4065600" cy="3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Generalization to Heterogeneous Data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628" name="Google Shape;628;p57"/>
          <p:cNvSpPr txBox="1"/>
          <p:nvPr/>
        </p:nvSpPr>
        <p:spPr>
          <a:xfrm>
            <a:off x="4766700" y="3104700"/>
            <a:ext cx="4065600" cy="3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Interpretable Graph Representations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629" name="Google Shape;629;p57"/>
          <p:cNvSpPr txBox="1"/>
          <p:nvPr/>
        </p:nvSpPr>
        <p:spPr>
          <a:xfrm>
            <a:off x="4766700" y="852200"/>
            <a:ext cx="4065600" cy="3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b="1" lang="en" sz="1200">
                <a:solidFill>
                  <a:schemeClr val="dk1"/>
                </a:solidFill>
              </a:rPr>
              <a:t>Handling Noisy or Incomplete Graphs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630" name="Google Shape;63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Take home notes</a:t>
            </a:r>
            <a:endParaRPr b="1" sz="1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58"/>
          <p:cNvSpPr txBox="1"/>
          <p:nvPr/>
        </p:nvSpPr>
        <p:spPr>
          <a:xfrm>
            <a:off x="371475" y="1218750"/>
            <a:ext cx="5000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GCNs are used for learning on the graph.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GCNs use both node features and the structure for the training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The main idea of the GCN is to take the weighted average of all neighbors’ node features (including itself): Lower-degree nodes get larger weights. Then, we pass the resulting feature vectors through a neural network for training.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➔"/>
            </a:pPr>
            <a:r>
              <a:rPr lang="en" sz="1200">
                <a:solidFill>
                  <a:schemeClr val="dk1"/>
                </a:solidFill>
              </a:rPr>
              <a:t>We can stack more layers to make GCNs deeper.  Normally, we go for 2 or 3-layer GCN.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37" name="Google Shape;63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276" y="1090575"/>
            <a:ext cx="2342973" cy="23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https://github.com/Jiakui/awesome-gcn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https://antonsruberts.github.io/graph/gcn/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https://ieeexplore.ieee.org/ielaam/5962385/9312808/9046288-aam.pdf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https://distill.pub/2021/gnn-intro/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644" name="Google Shape;64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Additional Resources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645" name="Google Shape;64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Practical Example: </a:t>
            </a:r>
            <a:r>
              <a:rPr b="1" lang="en" sz="1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GCN Training for Static Hand Gesture Recognition</a:t>
            </a:r>
            <a:endParaRPr b="1" sz="1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1" name="Google Shape;6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865325"/>
            <a:ext cx="611355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Understanding Connectivity: Explore data beyond tabular and image formats</a:t>
            </a:r>
            <a:endParaRPr sz="18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1318813"/>
            <a:ext cx="2357425" cy="1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313" y="1319400"/>
            <a:ext cx="2357426" cy="1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960" y="1291438"/>
            <a:ext cx="1469353" cy="1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685825" y="981100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Image &amp; sequential data…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685825" y="2983475"/>
            <a:ext cx="411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 structure data…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6316" y="3383675"/>
            <a:ext cx="1696448" cy="15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6172" y="3384250"/>
            <a:ext cx="1588941" cy="1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42623" y="3367325"/>
            <a:ext cx="2411127" cy="16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 are everywhere !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1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</a:rPr>
              <a:t>Why Graphs?</a:t>
            </a:r>
            <a:endParaRPr b="1" i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Many problems are graphs in true nature. In our world, we see many data are graphs, such as molecules, social networks, and paper citations networks.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399" y="2711724"/>
            <a:ext cx="2934902" cy="1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6" y="2772350"/>
            <a:ext cx="2632275" cy="17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1826" y="2902850"/>
            <a:ext cx="2533651" cy="15716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 are everywhere !</a:t>
            </a:r>
            <a:endParaRPr b="1" sz="1800">
              <a:solidFill>
                <a:srgbClr val="3D85C6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250" y="2253698"/>
            <a:ext cx="2866524" cy="150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500" y="1540620"/>
            <a:ext cx="1955000" cy="293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2235" y="2253700"/>
            <a:ext cx="2107943" cy="15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01772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Even humans can be seen as graphs !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 are everywhere !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01772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Even more surprising! Any image can be considered a graph!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049" y="1563299"/>
            <a:ext cx="6819901" cy="251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Graphs are everywhere !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941525"/>
            <a:ext cx="85206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Graphs are very useful in scene </a:t>
            </a:r>
            <a:r>
              <a:rPr lang="en" sz="1200">
                <a:solidFill>
                  <a:schemeClr val="dk1"/>
                </a:solidFill>
              </a:rPr>
              <a:t>understanding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13" y="1388225"/>
            <a:ext cx="734377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813" y="3421800"/>
            <a:ext cx="4230400" cy="15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5328975" y="3639475"/>
            <a:ext cx="3503400" cy="14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a scene graph of an image: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Nodes: objects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Edges: relation between objects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